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4"/>
    <p:sldMasterId id="2147484432" r:id="rId5"/>
    <p:sldMasterId id="2147484477" r:id="rId6"/>
  </p:sldMasterIdLst>
  <p:notesMasterIdLst>
    <p:notesMasterId r:id="rId57"/>
  </p:notesMasterIdLst>
  <p:handoutMasterIdLst>
    <p:handoutMasterId r:id="rId58"/>
  </p:handoutMasterIdLst>
  <p:sldIdLst>
    <p:sldId id="511" r:id="rId7"/>
    <p:sldId id="374" r:id="rId8"/>
    <p:sldId id="519" r:id="rId9"/>
    <p:sldId id="483" r:id="rId10"/>
    <p:sldId id="522" r:id="rId11"/>
    <p:sldId id="524" r:id="rId12"/>
    <p:sldId id="525" r:id="rId13"/>
    <p:sldId id="520" r:id="rId14"/>
    <p:sldId id="560" r:id="rId15"/>
    <p:sldId id="526" r:id="rId16"/>
    <p:sldId id="529" r:id="rId17"/>
    <p:sldId id="528" r:id="rId18"/>
    <p:sldId id="530" r:id="rId19"/>
    <p:sldId id="532" r:id="rId20"/>
    <p:sldId id="533" r:id="rId21"/>
    <p:sldId id="531" r:id="rId22"/>
    <p:sldId id="540" r:id="rId23"/>
    <p:sldId id="562" r:id="rId24"/>
    <p:sldId id="575" r:id="rId25"/>
    <p:sldId id="563" r:id="rId26"/>
    <p:sldId id="567" r:id="rId27"/>
    <p:sldId id="565" r:id="rId28"/>
    <p:sldId id="564" r:id="rId29"/>
    <p:sldId id="537" r:id="rId30"/>
    <p:sldId id="518" r:id="rId31"/>
    <p:sldId id="541" r:id="rId32"/>
    <p:sldId id="568" r:id="rId33"/>
    <p:sldId id="569" r:id="rId34"/>
    <p:sldId id="570" r:id="rId35"/>
    <p:sldId id="539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71" r:id="rId44"/>
    <p:sldId id="572" r:id="rId45"/>
    <p:sldId id="561" r:id="rId46"/>
    <p:sldId id="550" r:id="rId47"/>
    <p:sldId id="551" r:id="rId48"/>
    <p:sldId id="552" r:id="rId49"/>
    <p:sldId id="553" r:id="rId50"/>
    <p:sldId id="555" r:id="rId51"/>
    <p:sldId id="554" r:id="rId52"/>
    <p:sldId id="556" r:id="rId53"/>
    <p:sldId id="558" r:id="rId54"/>
    <p:sldId id="559" r:id="rId55"/>
    <p:sldId id="47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050"/>
    <a:srgbClr val="414241"/>
    <a:srgbClr val="B4009E"/>
    <a:srgbClr val="0478D7"/>
    <a:srgbClr val="0359A0"/>
    <a:srgbClr val="95CFFF"/>
    <a:srgbClr val="797979"/>
    <a:srgbClr val="94D0FF"/>
    <a:srgbClr val="424242"/>
    <a:srgbClr val="8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0259" autoAdjust="0"/>
  </p:normalViewPr>
  <p:slideViewPr>
    <p:cSldViewPr snapToGrid="0">
      <p:cViewPr varScale="1">
        <p:scale>
          <a:sx n="88" d="100"/>
          <a:sy n="88" d="100"/>
        </p:scale>
        <p:origin x="906" y="11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770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2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79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54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97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8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88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7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8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3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9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8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3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0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06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74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20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22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01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57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3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85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02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0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72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0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09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5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97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0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8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5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60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49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6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3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8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0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0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2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4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07405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086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40" r:id="rId29"/>
    <p:sldLayoutId id="2147484541" r:id="rId30"/>
  </p:sldLayoutIdLst>
  <p:hf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how-skype-modernized-its-backend-infrastructure-using-azure-cosmos-db-part-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knet.wordpress.com/" TargetMode="External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emf"/><Relationship Id="rId5" Type="http://schemas.openxmlformats.org/officeDocument/2006/relationships/image" Target="../media/image10.jpg"/><Relationship Id="rId4" Type="http://schemas.openxmlformats.org/officeDocument/2006/relationships/hyperlink" Target="https://blogs.msdn.microsoft.com/fkaduk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drianmarriott.net/logosroot/papers/LifeBeyondTxns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drianmarriott.net/logosroot/papers/LifeBeyondTxns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amazon.de/Designing-Data-Intensive-Applications-Reliable-Maintainable/dp/1449373321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knet.wordpress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github.com/Azure/azure-documentdb-changefeedprocessor-dotnet" TargetMode="External"/><Relationship Id="rId4" Type="http://schemas.openxmlformats.org/officeDocument/2006/relationships/hyperlink" Target="https://azure.microsoft.com/en-us/blog/how-skype-modernized-its-backend-infrastructure-using-azure-cosmos-db-part-1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system</a:t>
            </a:r>
            <a:br>
              <a:rPr lang="en-US" dirty="0"/>
            </a:br>
            <a:r>
              <a:rPr lang="en-US" dirty="0"/>
              <a:t>using 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/>
              <a:t>Address book management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553D1E-D171-474C-ADAF-53615532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0" y="5372664"/>
            <a:ext cx="3543300" cy="422162"/>
          </a:xfrm>
        </p:spPr>
        <p:txBody>
          <a:bodyPr/>
          <a:lstStyle/>
          <a:p>
            <a:r>
              <a:rPr lang="en-US" dirty="0"/>
              <a:t>František (Fero) Kaduk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92901A-2CD4-4C73-AA91-5691EDFBC4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Principal SW Developer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1C09A4-AE01-4FE7-8E29-73AC5C5A26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of June 2019</a:t>
            </a:r>
          </a:p>
        </p:txBody>
      </p:sp>
    </p:spTree>
    <p:extLst>
      <p:ext uri="{BB962C8B-B14F-4D97-AF65-F5344CB8AC3E}">
        <p14:creationId xmlns:p14="http://schemas.microsoft.com/office/powerpoint/2010/main" val="122035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5831637" cy="2108200"/>
          </a:xfrm>
        </p:spPr>
        <p:txBody>
          <a:bodyPr/>
          <a:lstStyle/>
          <a:p>
            <a:r>
              <a:rPr lang="en-US" dirty="0"/>
              <a:t>Event sourcing</a:t>
            </a:r>
          </a:p>
          <a:p>
            <a:pPr lvl="2"/>
            <a:r>
              <a:rPr lang="en-US" dirty="0"/>
              <a:t>Recording changes to the domain as events</a:t>
            </a:r>
          </a:p>
          <a:p>
            <a:pPr lvl="2"/>
            <a:r>
              <a:rPr lang="en-US" dirty="0"/>
              <a:t>Events = Source of the truth</a:t>
            </a:r>
          </a:p>
          <a:p>
            <a:pPr lvl="2"/>
            <a:r>
              <a:rPr lang="en-US" dirty="0"/>
              <a:t>Replaying events = current state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proposal addressing audit log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1272E329-ADCD-4E89-B4F4-F35EBAEE2DC3}"/>
              </a:ext>
            </a:extLst>
          </p:cNvPr>
          <p:cNvSpPr/>
          <p:nvPr/>
        </p:nvSpPr>
        <p:spPr>
          <a:xfrm>
            <a:off x="6717792" y="1905000"/>
            <a:ext cx="682752" cy="804672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10FC2D4A-EA6B-4DAA-9111-6465CE872A4A}"/>
              </a:ext>
            </a:extLst>
          </p:cNvPr>
          <p:cNvSpPr/>
          <p:nvPr/>
        </p:nvSpPr>
        <p:spPr>
          <a:xfrm>
            <a:off x="7400544" y="1905000"/>
            <a:ext cx="682752" cy="804672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E6551572-724A-433D-9D35-CDEDADBB2DD1}"/>
              </a:ext>
            </a:extLst>
          </p:cNvPr>
          <p:cNvSpPr/>
          <p:nvPr/>
        </p:nvSpPr>
        <p:spPr>
          <a:xfrm>
            <a:off x="7985760" y="1905000"/>
            <a:ext cx="682752" cy="804672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89EBE0F-AE56-47D7-8509-ED229742224A}"/>
              </a:ext>
            </a:extLst>
          </p:cNvPr>
          <p:cNvSpPr/>
          <p:nvPr/>
        </p:nvSpPr>
        <p:spPr>
          <a:xfrm>
            <a:off x="9798557" y="1905000"/>
            <a:ext cx="682752" cy="804672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8F4901-BFD6-4AEF-86B1-FBD652B18521}"/>
              </a:ext>
            </a:extLst>
          </p:cNvPr>
          <p:cNvGrpSpPr/>
          <p:nvPr/>
        </p:nvGrpSpPr>
        <p:grpSpPr>
          <a:xfrm>
            <a:off x="6717792" y="2845308"/>
            <a:ext cx="4867466" cy="237859"/>
            <a:chOff x="6717792" y="2845308"/>
            <a:chExt cx="4867466" cy="23785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768DCF2-63FE-480B-BA61-07BE9C6DD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792" y="2845308"/>
              <a:ext cx="4867466" cy="5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E7ACD8-2AEB-432A-9C32-5E06A8A79F7E}"/>
                </a:ext>
              </a:extLst>
            </p:cNvPr>
            <p:cNvSpPr txBox="1"/>
            <p:nvPr/>
          </p:nvSpPr>
          <p:spPr>
            <a:xfrm>
              <a:off x="11133272" y="2867723"/>
              <a:ext cx="352661" cy="21544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</a:rPr>
                <a:t>time</a:t>
              </a:r>
            </a:p>
          </p:txBody>
        </p:sp>
      </p:grpSp>
      <p:sp>
        <p:nvSpPr>
          <p:cNvPr id="16" name="Double Brace 15">
            <a:extLst>
              <a:ext uri="{FF2B5EF4-FFF2-40B4-BE49-F238E27FC236}">
                <a16:creationId xmlns:a16="http://schemas.microsoft.com/office/drawing/2014/main" id="{2E10502C-6F92-49AE-A0F2-E1FFDA990545}"/>
              </a:ext>
            </a:extLst>
          </p:cNvPr>
          <p:cNvSpPr/>
          <p:nvPr/>
        </p:nvSpPr>
        <p:spPr>
          <a:xfrm>
            <a:off x="6632092" y="3015951"/>
            <a:ext cx="2286355" cy="26549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State(t0) = A+B+C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2C9B1-0D97-43A0-B23A-14A9B0B90136}"/>
              </a:ext>
            </a:extLst>
          </p:cNvPr>
          <p:cNvSpPr txBox="1"/>
          <p:nvPr/>
        </p:nvSpPr>
        <p:spPr>
          <a:xfrm>
            <a:off x="8918448" y="2850717"/>
            <a:ext cx="157094" cy="215444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t0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6E244-0D87-4B12-8E18-5B0AFE97ABD0}"/>
              </a:ext>
            </a:extLst>
          </p:cNvPr>
          <p:cNvSpPr txBox="1"/>
          <p:nvPr/>
        </p:nvSpPr>
        <p:spPr>
          <a:xfrm>
            <a:off x="10547223" y="2835744"/>
            <a:ext cx="157094" cy="215444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t1</a:t>
            </a:r>
          </a:p>
        </p:txBody>
      </p: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7A046736-1183-4B72-8FB1-2E4892848B86}"/>
              </a:ext>
            </a:extLst>
          </p:cNvPr>
          <p:cNvSpPr/>
          <p:nvPr/>
        </p:nvSpPr>
        <p:spPr>
          <a:xfrm>
            <a:off x="6632093" y="3484372"/>
            <a:ext cx="4072224" cy="26549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State(t1) = A+B+C+D</a:t>
            </a:r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C4B090B6-8017-4900-8B19-9FBADD6E0CBE}"/>
              </a:ext>
            </a:extLst>
          </p:cNvPr>
          <p:cNvSpPr/>
          <p:nvPr/>
        </p:nvSpPr>
        <p:spPr>
          <a:xfrm>
            <a:off x="8577071" y="1905000"/>
            <a:ext cx="682752" cy="804672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Double Brace 21">
            <a:extLst>
              <a:ext uri="{FF2B5EF4-FFF2-40B4-BE49-F238E27FC236}">
                <a16:creationId xmlns:a16="http://schemas.microsoft.com/office/drawing/2014/main" id="{8220AA2F-3D47-4119-A904-D42C2F3F2DC3}"/>
              </a:ext>
            </a:extLst>
          </p:cNvPr>
          <p:cNvSpPr/>
          <p:nvPr/>
        </p:nvSpPr>
        <p:spPr>
          <a:xfrm>
            <a:off x="8775383" y="3855860"/>
            <a:ext cx="1928934" cy="26549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State(t1) = t0+D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ED9860E0-3F46-44CD-A2F9-66AD61CA84F6}"/>
              </a:ext>
            </a:extLst>
          </p:cNvPr>
          <p:cNvSpPr txBox="1">
            <a:spLocks/>
          </p:cNvSpPr>
          <p:nvPr/>
        </p:nvSpPr>
        <p:spPr>
          <a:xfrm>
            <a:off x="457201" y="4383518"/>
            <a:ext cx="5981700" cy="16739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Snaphosts</a:t>
            </a:r>
            <a:endParaRPr lang="en-US" dirty="0"/>
          </a:p>
          <a:p>
            <a:pPr lvl="2"/>
            <a:r>
              <a:rPr lang="en-US" dirty="0"/>
              <a:t>A state in a time</a:t>
            </a:r>
          </a:p>
          <a:p>
            <a:pPr lvl="2"/>
            <a:r>
              <a:rPr lang="en-US" dirty="0"/>
              <a:t>Once a week 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6" grpId="0" animBg="1"/>
      <p:bldP spid="17" grpId="0"/>
      <p:bldP spid="18" grpId="0"/>
      <p:bldP spid="20" grpId="0" animBg="1"/>
      <p:bldP spid="20" grpId="1" animBg="1"/>
      <p:bldP spid="21" grpId="0" animBg="1"/>
      <p:bldP spid="22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Change capture pattern</a:t>
            </a:r>
          </a:p>
          <a:p>
            <a:pPr lvl="2"/>
            <a:r>
              <a:rPr lang="en-US" dirty="0"/>
              <a:t>Captures current state and change</a:t>
            </a:r>
          </a:p>
          <a:p>
            <a:pPr lvl="2"/>
            <a:r>
              <a:rPr lang="en-US" dirty="0"/>
              <a:t>Martin </a:t>
            </a:r>
            <a:r>
              <a:rPr lang="en-US" dirty="0" err="1"/>
              <a:t>Klepmann</a:t>
            </a:r>
            <a:endParaRPr lang="en-US" dirty="0"/>
          </a:p>
          <a:p>
            <a:pPr marL="66675" lvl="2" indent="0">
              <a:buNone/>
            </a:pPr>
            <a:endParaRPr lang="en-US" dirty="0"/>
          </a:p>
          <a:p>
            <a:r>
              <a:rPr lang="en-US" dirty="0"/>
              <a:t>Event</a:t>
            </a:r>
          </a:p>
          <a:p>
            <a:pPr lvl="2"/>
            <a:r>
              <a:rPr lang="en-US" dirty="0"/>
              <a:t>Domain event</a:t>
            </a:r>
          </a:p>
          <a:p>
            <a:pPr lvl="2"/>
            <a:r>
              <a:rPr lang="en-US" dirty="0"/>
              <a:t>Metadata</a:t>
            </a:r>
          </a:p>
          <a:p>
            <a:pPr lvl="2"/>
            <a:r>
              <a:rPr lang="en-US" dirty="0"/>
              <a:t>Current </a:t>
            </a:r>
            <a:r>
              <a:rPr lang="en-US" dirty="0" err="1"/>
              <a:t>snaphost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proposal addressing audit log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98197-8918-4211-ABB4-E9A1A889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24" y="1866899"/>
            <a:ext cx="5561075" cy="4180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64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48134-FC9B-40A6-B5AB-474A51F2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6208"/>
            <a:ext cx="9162288" cy="53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Schema-free document database</a:t>
            </a:r>
          </a:p>
          <a:p>
            <a:pPr lvl="2"/>
            <a:r>
              <a:rPr lang="en-US" dirty="0"/>
              <a:t>Table = Collection</a:t>
            </a:r>
          </a:p>
          <a:p>
            <a:pPr lvl="2"/>
            <a:r>
              <a:rPr lang="en-US" dirty="0"/>
              <a:t>SQL syntax, indexes</a:t>
            </a:r>
          </a:p>
          <a:p>
            <a:r>
              <a:rPr lang="en-US" dirty="0"/>
              <a:t>Geo-replicated</a:t>
            </a:r>
          </a:p>
          <a:p>
            <a:r>
              <a:rPr lang="en-US" dirty="0"/>
              <a:t>Elastic scale out of storage and throughput</a:t>
            </a:r>
          </a:p>
          <a:p>
            <a:r>
              <a:rPr lang="en-US" dirty="0"/>
              <a:t>SLA </a:t>
            </a:r>
          </a:p>
          <a:p>
            <a:pPr lvl="2"/>
            <a:r>
              <a:rPr lang="en-US" dirty="0"/>
              <a:t>&lt;10ms point read/write at 99th percentile</a:t>
            </a:r>
          </a:p>
          <a:p>
            <a:pPr lvl="2"/>
            <a:r>
              <a:rPr lang="en-US" dirty="0"/>
              <a:t>99.999% for reads/writes</a:t>
            </a:r>
          </a:p>
          <a:p>
            <a:pPr lvl="2"/>
            <a:r>
              <a:rPr lang="en-US" dirty="0"/>
              <a:t>Multi-partitioned collections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DD8D-3E51-43C9-8375-75693B97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64" y="1866900"/>
            <a:ext cx="2247684" cy="20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Transaction support </a:t>
            </a:r>
          </a:p>
          <a:p>
            <a:pPr lvl="2"/>
            <a:r>
              <a:rPr lang="en-US" dirty="0"/>
              <a:t>Scoped to single partition in a collection</a:t>
            </a:r>
          </a:p>
          <a:p>
            <a:r>
              <a:rPr lang="en-US" dirty="0"/>
              <a:t>Change feed support </a:t>
            </a:r>
          </a:p>
          <a:p>
            <a:pPr marL="66675" lvl="2" indent="0">
              <a:buNone/>
            </a:pPr>
            <a:endParaRPr lang="en-US" dirty="0"/>
          </a:p>
          <a:p>
            <a:r>
              <a:rPr lang="en-US" dirty="0"/>
              <a:t>Optimistic concurrency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etag</a:t>
            </a:r>
            <a:endParaRPr lang="en-US" dirty="0"/>
          </a:p>
          <a:p>
            <a:pPr marL="66675" lvl="2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DD8D-3E51-43C9-8375-75693B97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72" y="1866900"/>
            <a:ext cx="2247684" cy="20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1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Multipartition collection</a:t>
            </a:r>
          </a:p>
          <a:p>
            <a:pPr lvl="2"/>
            <a:r>
              <a:rPr lang="en-US" dirty="0"/>
              <a:t>By address book</a:t>
            </a:r>
          </a:p>
          <a:p>
            <a:pPr lvl="2"/>
            <a:r>
              <a:rPr lang="en-US" dirty="0"/>
              <a:t>Documents per item</a:t>
            </a:r>
          </a:p>
          <a:p>
            <a:r>
              <a:rPr lang="en-US" dirty="0"/>
              <a:t>Change set</a:t>
            </a:r>
          </a:p>
          <a:p>
            <a:pPr lvl="2"/>
            <a:r>
              <a:rPr lang="en-US" dirty="0"/>
              <a:t>Domain aggregate</a:t>
            </a:r>
          </a:p>
          <a:p>
            <a:pPr lvl="2"/>
            <a:r>
              <a:rPr lang="en-US" dirty="0"/>
              <a:t>Contact</a:t>
            </a:r>
          </a:p>
          <a:p>
            <a:pPr lvl="2"/>
            <a:r>
              <a:rPr lang="en-US" dirty="0"/>
              <a:t>Group</a:t>
            </a:r>
          </a:p>
          <a:p>
            <a:pPr lvl="2"/>
            <a:r>
              <a:rPr lang="en-US" dirty="0"/>
              <a:t>Events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operations on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66EA7-2D1B-472A-88AD-F29119A7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0" y="1987296"/>
            <a:ext cx="7933191" cy="46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CosmosDB</a:t>
            </a:r>
            <a:r>
              <a:rPr lang="en-US" dirty="0"/>
              <a:t> transactions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F770-EA44-419D-9992-C3EC45AD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8003"/>
            <a:ext cx="9174480" cy="53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62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502010-3439-4F9B-9029-C188DD42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38339A-CBA5-4F44-97CF-07A8434C434E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 anchor="t" anchorCtr="0"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r>
              <a:rPr lang="en-US" dirty="0"/>
              <a:t> 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0E52-345E-400E-8118-9B80C8D93AB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D3281-349D-4AFB-A8F8-B7138A993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42" y="538567"/>
            <a:ext cx="2247684" cy="20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6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8F912-436F-4169-8FFD-EFAB398E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4" y="1397889"/>
            <a:ext cx="9563100" cy="386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E423A-0F21-4214-A2FA-8DCE2E245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046" y="4476481"/>
            <a:ext cx="2553056" cy="1924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E470A-A95B-45F8-8C07-EC300F04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74" y="1286711"/>
            <a:ext cx="9563100" cy="526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F11F18-457C-4C4A-A68A-0275418D6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74" y="1299964"/>
            <a:ext cx="11277599" cy="52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Stored procedures</a:t>
            </a:r>
          </a:p>
          <a:p>
            <a:r>
              <a:rPr lang="en-US" dirty="0"/>
              <a:t>Written in </a:t>
            </a:r>
            <a:r>
              <a:rPr lang="en-US" dirty="0" err="1"/>
              <a:t>Javascript</a:t>
            </a:r>
            <a:r>
              <a:rPr lang="en-US" dirty="0"/>
              <a:t>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r>
              <a:rPr lang="en-US" dirty="0"/>
              <a:t> transactions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DD8D-3E51-43C9-8375-75693B97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72" y="1866900"/>
            <a:ext cx="2247684" cy="20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https://azure.microsoft.com/en-us/blog/how-skype-modernized-its-backend-infrastructure-using-azure-cosmos-db-part-1/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1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8E3242-D5F6-45F2-BA8B-39991FDE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20" y="0"/>
            <a:ext cx="11468559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FB7F11-3815-42CA-8A26-9883A447CA37}"/>
              </a:ext>
            </a:extLst>
          </p:cNvPr>
          <p:cNvSpPr/>
          <p:nvPr/>
        </p:nvSpPr>
        <p:spPr>
          <a:xfrm>
            <a:off x="772998" y="1904214"/>
            <a:ext cx="6485641" cy="1055802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A1B146-D41A-4782-A1DC-3061D7B43F23}"/>
              </a:ext>
            </a:extLst>
          </p:cNvPr>
          <p:cNvSpPr/>
          <p:nvPr/>
        </p:nvSpPr>
        <p:spPr>
          <a:xfrm>
            <a:off x="772998" y="2960016"/>
            <a:ext cx="8102645" cy="1055802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13482D-D366-4861-BE9B-1284ACDEC1F3}"/>
              </a:ext>
            </a:extLst>
          </p:cNvPr>
          <p:cNvSpPr/>
          <p:nvPr/>
        </p:nvSpPr>
        <p:spPr>
          <a:xfrm>
            <a:off x="772997" y="4543719"/>
            <a:ext cx="8102645" cy="1055802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425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A29A8-6F2D-442B-88FE-F12AC00B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56" y="0"/>
            <a:ext cx="1141601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4905-5400-45A1-AB71-1ABAC3DA9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6" y="0"/>
            <a:ext cx="1141601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AB4246-4CF0-4A64-BC2C-5B57CDF75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56" y="0"/>
            <a:ext cx="1141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C73B4B-D8F6-4129-95EE-F024C858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89"/>
            <a:ext cx="12192000" cy="6457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4ED3B2-4B39-4BC9-866B-EBF92C06240F}"/>
              </a:ext>
            </a:extLst>
          </p:cNvPr>
          <p:cNvSpPr/>
          <p:nvPr/>
        </p:nvSpPr>
        <p:spPr>
          <a:xfrm>
            <a:off x="166711" y="284136"/>
            <a:ext cx="11412376" cy="2568394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7238B-2382-4038-A504-63438A9800CF}"/>
              </a:ext>
            </a:extLst>
          </p:cNvPr>
          <p:cNvSpPr/>
          <p:nvPr/>
        </p:nvSpPr>
        <p:spPr>
          <a:xfrm>
            <a:off x="166711" y="2959767"/>
            <a:ext cx="11412376" cy="354042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2381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EA937-E4A0-40D4-B54B-CB9A34FC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1814"/>
            <a:ext cx="12192000" cy="2594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E27E1-A0C0-4DE6-9721-51B33CA6F3EA}"/>
              </a:ext>
            </a:extLst>
          </p:cNvPr>
          <p:cNvSpPr/>
          <p:nvPr/>
        </p:nvSpPr>
        <p:spPr>
          <a:xfrm>
            <a:off x="0" y="2373740"/>
            <a:ext cx="4887310" cy="477078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ED990-9901-458B-9D09-390368B1192D}"/>
              </a:ext>
            </a:extLst>
          </p:cNvPr>
          <p:cNvSpPr/>
          <p:nvPr/>
        </p:nvSpPr>
        <p:spPr>
          <a:xfrm>
            <a:off x="-1" y="3017103"/>
            <a:ext cx="4887309" cy="477078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249EF0-BF6D-4FDF-96A6-52968EBFF5DB}"/>
              </a:ext>
            </a:extLst>
          </p:cNvPr>
          <p:cNvSpPr/>
          <p:nvPr/>
        </p:nvSpPr>
        <p:spPr>
          <a:xfrm>
            <a:off x="-1" y="3676404"/>
            <a:ext cx="12044855" cy="703066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BA8530-DAE0-42FB-A9CA-A6FF531AC9FE}"/>
              </a:ext>
            </a:extLst>
          </p:cNvPr>
          <p:cNvSpPr txBox="1">
            <a:spLocks/>
          </p:cNvSpPr>
          <p:nvPr/>
        </p:nvSpPr>
        <p:spPr>
          <a:xfrm>
            <a:off x="457200" y="5063954"/>
            <a:ext cx="11277599" cy="12461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Session token</a:t>
            </a:r>
          </a:p>
          <a:p>
            <a:pPr lvl="2"/>
            <a:r>
              <a:rPr lang="en-US" dirty="0"/>
              <a:t>&lt;partition </a:t>
            </a:r>
            <a:r>
              <a:rPr lang="en-US" dirty="0" err="1"/>
              <a:t>ID:transaction</a:t>
            </a:r>
            <a:r>
              <a:rPr lang="en-US" dirty="0"/>
              <a:t> ID&gt;</a:t>
            </a:r>
          </a:p>
        </p:txBody>
      </p:sp>
    </p:spTree>
    <p:extLst>
      <p:ext uri="{BB962C8B-B14F-4D97-AF65-F5344CB8AC3E}">
        <p14:creationId xmlns:p14="http://schemas.microsoft.com/office/powerpoint/2010/main" val="31043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CosmosDB</a:t>
            </a:r>
            <a:r>
              <a:rPr lang="en-US" dirty="0"/>
              <a:t> change feed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F317A-CA00-4A04-9F6A-DD1ABE60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10302"/>
            <a:ext cx="9370689" cy="54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0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Sorted by the modified order </a:t>
            </a:r>
          </a:p>
          <a:p>
            <a:r>
              <a:rPr lang="en-US" dirty="0"/>
              <a:t>Latest changes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CosmosDB</a:t>
            </a:r>
            <a:r>
              <a:rPr lang="en-US" dirty="0"/>
              <a:t> change feed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ED1F3B-1BA7-4DE1-9E61-854D9C8B43C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971550"/>
            <a:ext cx="11277600" cy="685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149C00-ABAB-48C6-934D-693E336238A4}"/>
              </a:ext>
            </a:extLst>
          </p:cNvPr>
          <p:cNvSpPr/>
          <p:nvPr/>
        </p:nvSpPr>
        <p:spPr>
          <a:xfrm>
            <a:off x="4478303" y="3418737"/>
            <a:ext cx="1416963" cy="1482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br>
              <a:rPr lang="en-US" dirty="0"/>
            </a:br>
            <a:r>
              <a:rPr lang="en-US" dirty="0"/>
              <a:t>A(1)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56A82-38E8-49DF-8701-F6EA0CA5EAB3}"/>
              </a:ext>
            </a:extLst>
          </p:cNvPr>
          <p:cNvSpPr/>
          <p:nvPr/>
        </p:nvSpPr>
        <p:spPr>
          <a:xfrm>
            <a:off x="8044880" y="3418738"/>
            <a:ext cx="1416963" cy="1482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A(0)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7A0B8-7A87-4960-A852-740037840760}"/>
              </a:ext>
            </a:extLst>
          </p:cNvPr>
          <p:cNvSpPr/>
          <p:nvPr/>
        </p:nvSpPr>
        <p:spPr>
          <a:xfrm>
            <a:off x="6295460" y="3418737"/>
            <a:ext cx="1416963" cy="1482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B(0)</a:t>
            </a:r>
          </a:p>
        </p:txBody>
      </p:sp>
    </p:spTree>
    <p:extLst>
      <p:ext uri="{BB962C8B-B14F-4D97-AF65-F5344CB8AC3E}">
        <p14:creationId xmlns:p14="http://schemas.microsoft.com/office/powerpoint/2010/main" val="37463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502010-3439-4F9B-9029-C188DD42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38339A-CBA5-4F44-97CF-07A8434C434E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 anchor="t" anchorCtr="0"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r>
              <a:rPr lang="en-US" dirty="0"/>
              <a:t> change feed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0E52-345E-400E-8118-9B80C8D93AB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43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687668-046B-4148-85DF-83D657CE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01" y="0"/>
            <a:ext cx="1049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378071-A2BD-431B-B29D-87656F93D8A7}"/>
              </a:ext>
            </a:extLst>
          </p:cNvPr>
          <p:cNvSpPr/>
          <p:nvPr/>
        </p:nvSpPr>
        <p:spPr>
          <a:xfrm>
            <a:off x="1112306" y="3643562"/>
            <a:ext cx="9979763" cy="3015655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99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AD4BB-22DA-4888-B709-0908F122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2457450"/>
            <a:ext cx="12068175" cy="194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70C489-DA0B-4A0C-8099-B9506EB441C5}"/>
              </a:ext>
            </a:extLst>
          </p:cNvPr>
          <p:cNvSpPr/>
          <p:nvPr/>
        </p:nvSpPr>
        <p:spPr>
          <a:xfrm>
            <a:off x="61912" y="3250096"/>
            <a:ext cx="11904801" cy="30811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187E11-3F49-48B9-800D-09858F61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4" y="0"/>
            <a:ext cx="1129843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673408-F965-4160-88CE-39270340B319}"/>
              </a:ext>
            </a:extLst>
          </p:cNvPr>
          <p:cNvSpPr/>
          <p:nvPr/>
        </p:nvSpPr>
        <p:spPr>
          <a:xfrm>
            <a:off x="556591" y="2882348"/>
            <a:ext cx="10863470" cy="3379304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D2871-3E3E-4A02-BFAB-8EDB4002623A}"/>
              </a:ext>
            </a:extLst>
          </p:cNvPr>
          <p:cNvSpPr/>
          <p:nvPr/>
        </p:nvSpPr>
        <p:spPr>
          <a:xfrm>
            <a:off x="61911" y="2956574"/>
            <a:ext cx="11904801" cy="30811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C6A85-BB71-421F-B0DB-F8EC4AA8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03" y="-24848"/>
            <a:ext cx="1163179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923B6C-E356-49B5-99C3-C449E8326642}"/>
              </a:ext>
            </a:extLst>
          </p:cNvPr>
          <p:cNvSpPr/>
          <p:nvPr/>
        </p:nvSpPr>
        <p:spPr>
          <a:xfrm flipV="1">
            <a:off x="934278" y="3856382"/>
            <a:ext cx="10485783" cy="2653746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804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FF31E0-1B36-4CB0-A7FC-9462A4D8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4" y="1240693"/>
            <a:ext cx="10498015" cy="418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81DCD-DA76-4946-A4AD-B78AB736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5790B-FC8E-44A7-B2F5-08CF4F66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Franti</a:t>
            </a:r>
            <a:r>
              <a:rPr lang="sk-SK" dirty="0"/>
              <a:t>šek Kaduk</a:t>
            </a:r>
            <a:br>
              <a:rPr lang="sk-SK" dirty="0"/>
            </a:br>
            <a:r>
              <a:rPr lang="sk-SK" sz="2800" dirty="0"/>
              <a:t>Microsoft, Prague, Czech </a:t>
            </a:r>
            <a:r>
              <a:rPr lang="sk-SK" sz="2800" dirty="0" err="1"/>
              <a:t>republic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sk-SK" dirty="0"/>
              <a:t>Blog</a:t>
            </a:r>
            <a:endParaRPr lang="en-US" dirty="0"/>
          </a:p>
          <a:p>
            <a:pPr lvl="1"/>
            <a:r>
              <a:rPr lang="en-US" sz="2400" dirty="0">
                <a:hlinkClick r:id="rId3"/>
              </a:rPr>
              <a:t>http://fknet.wordpress.com/</a:t>
            </a:r>
            <a:r>
              <a:rPr lang="en-US" sz="2400" dirty="0"/>
              <a:t>  </a:t>
            </a:r>
            <a:r>
              <a:rPr lang="en-US" dirty="0">
                <a:hlinkClick r:id="rId4"/>
              </a:rPr>
              <a:t>https://blogs.msdn.microsoft.com/fkaduk/</a:t>
            </a:r>
            <a:endParaRPr lang="sk-SK" dirty="0"/>
          </a:p>
          <a:p>
            <a:pPr lvl="1"/>
            <a:endParaRPr lang="sk-SK" dirty="0"/>
          </a:p>
          <a:p>
            <a:r>
              <a:rPr lang="en-US" sz="2400" dirty="0"/>
              <a:t>	@</a:t>
            </a:r>
            <a:r>
              <a:rPr lang="en-US" sz="2400" dirty="0" err="1"/>
              <a:t>kadukf</a:t>
            </a:r>
            <a:endParaRPr lang="en-US" sz="2400" dirty="0"/>
          </a:p>
          <a:p>
            <a:r>
              <a:rPr lang="en-US" dirty="0"/>
              <a:t>	</a:t>
            </a:r>
            <a:r>
              <a:rPr lang="en-US" dirty="0" err="1"/>
              <a:t>frantisek</a:t>
            </a:r>
            <a:r>
              <a:rPr lang="en-US" dirty="0"/>
              <a:t>-kaduk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9F66A-0D13-43C1-A11B-5CFC4DE5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4733D89-DFB5-4415-B358-801E50664BFF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1" b="7151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5E10B-2C9E-48AE-81D0-7B52384E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79301" y="3783979"/>
            <a:ext cx="647418" cy="448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52E-F134-4F7D-B652-56AB630D8E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01407" y="4331077"/>
            <a:ext cx="448212" cy="4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9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CosmosDB</a:t>
            </a:r>
            <a:r>
              <a:rPr lang="en-US" dirty="0"/>
              <a:t> change feed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ED1F3B-1BA7-4DE1-9E61-854D9C8B43C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971550"/>
            <a:ext cx="11277600" cy="685800"/>
          </a:xfrm>
        </p:spPr>
        <p:txBody>
          <a:bodyPr/>
          <a:lstStyle/>
          <a:p>
            <a:r>
              <a:rPr lang="en-US" dirty="0"/>
              <a:t>Transactions and change feed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C9602-F660-49E9-AFAC-FD725644C1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4E148-7C1B-405D-9A07-B221F7E9804D}"/>
              </a:ext>
            </a:extLst>
          </p:cNvPr>
          <p:cNvSpPr/>
          <p:nvPr/>
        </p:nvSpPr>
        <p:spPr>
          <a:xfrm>
            <a:off x="3525003" y="2133407"/>
            <a:ext cx="1617054" cy="12955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br>
              <a:rPr lang="en-US" dirty="0"/>
            </a:br>
            <a:r>
              <a:rPr lang="en-US" dirty="0"/>
              <a:t>A(1)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B99D57-124D-42F1-A683-9445FF310830}"/>
              </a:ext>
            </a:extLst>
          </p:cNvPr>
          <p:cNvSpPr/>
          <p:nvPr/>
        </p:nvSpPr>
        <p:spPr>
          <a:xfrm>
            <a:off x="1789694" y="2126089"/>
            <a:ext cx="1554120" cy="12955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  <a:br>
              <a:rPr lang="en-US" dirty="0"/>
            </a:br>
            <a:r>
              <a:rPr lang="en-US" dirty="0"/>
              <a:t>A(1)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395D82C-2B9F-4587-BC53-557CE739C3CD}"/>
              </a:ext>
            </a:extLst>
          </p:cNvPr>
          <p:cNvSpPr/>
          <p:nvPr/>
        </p:nvSpPr>
        <p:spPr>
          <a:xfrm rot="5400000">
            <a:off x="3300237" y="2030882"/>
            <a:ext cx="311952" cy="3371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0CEA0-7656-46B8-8364-C6CEEE6D06CF}"/>
              </a:ext>
            </a:extLst>
          </p:cNvPr>
          <p:cNvSpPr txBox="1"/>
          <p:nvPr/>
        </p:nvSpPr>
        <p:spPr>
          <a:xfrm>
            <a:off x="3069380" y="3872702"/>
            <a:ext cx="13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</a:t>
            </a:r>
            <a:r>
              <a:rPr lang="en-US" dirty="0" err="1"/>
              <a:t>lsn</a:t>
            </a:r>
            <a:r>
              <a:rPr lang="en-US" dirty="0"/>
              <a:t>: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9CFF4F-E55D-4E93-890F-CDC3FBD1BA4F}"/>
              </a:ext>
            </a:extLst>
          </p:cNvPr>
          <p:cNvSpPr/>
          <p:nvPr/>
        </p:nvSpPr>
        <p:spPr>
          <a:xfrm>
            <a:off x="7236932" y="2133407"/>
            <a:ext cx="1617054" cy="1295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A(0)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C235B2-9147-41F9-AD03-A80E421A3E4D}"/>
              </a:ext>
            </a:extLst>
          </p:cNvPr>
          <p:cNvSpPr/>
          <p:nvPr/>
        </p:nvSpPr>
        <p:spPr>
          <a:xfrm>
            <a:off x="5510364" y="2133407"/>
            <a:ext cx="1554120" cy="1295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  <a:br>
              <a:rPr lang="en-US" dirty="0"/>
            </a:br>
            <a:r>
              <a:rPr lang="en-US" dirty="0"/>
              <a:t>A(0)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96B4F2D-6081-435F-9F7D-E29CFB795F59}"/>
              </a:ext>
            </a:extLst>
          </p:cNvPr>
          <p:cNvSpPr/>
          <p:nvPr/>
        </p:nvSpPr>
        <p:spPr>
          <a:xfrm rot="5400000">
            <a:off x="7012166" y="2104870"/>
            <a:ext cx="311952" cy="3371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FE4BAC-513E-44E9-86CF-EDA427F5F4FB}"/>
              </a:ext>
            </a:extLst>
          </p:cNvPr>
          <p:cNvSpPr txBox="1"/>
          <p:nvPr/>
        </p:nvSpPr>
        <p:spPr>
          <a:xfrm>
            <a:off x="6829322" y="3967762"/>
            <a:ext cx="139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</a:t>
            </a:r>
            <a:r>
              <a:rPr lang="en-US" dirty="0" err="1"/>
              <a:t>lsn</a:t>
            </a:r>
            <a:r>
              <a:rPr lang="en-US" dirty="0"/>
              <a:t>: 1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C43405BF-F952-427D-8358-8C1145F7F784}"/>
              </a:ext>
            </a:extLst>
          </p:cNvPr>
          <p:cNvSpPr txBox="1">
            <a:spLocks/>
          </p:cNvSpPr>
          <p:nvPr/>
        </p:nvSpPr>
        <p:spPr>
          <a:xfrm>
            <a:off x="456300" y="5039370"/>
            <a:ext cx="5054064" cy="14189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Events in append-only mode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4" grpId="0" animBg="1"/>
      <p:bldP spid="24" grpId="1" animBg="1"/>
      <p:bldP spid="25" grpId="0" animBg="1"/>
      <p:bldP spid="26" grpId="0" animBg="1"/>
      <p:bldP spid="27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502010-3439-4F9B-9029-C188DD42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38339A-CBA5-4F44-97CF-07A8434C434E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 anchor="t" anchorCtr="0"/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r>
              <a:rPr lang="en-US" dirty="0"/>
              <a:t> transactions and change feed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0E52-345E-400E-8118-9B80C8D93AB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121DB-1AFC-4321-B7B8-656E74A1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36" y="0"/>
            <a:ext cx="961792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C9EFD7-9559-4CDB-8A0C-8437A3A8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0090"/>
            <a:ext cx="12192000" cy="351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90352C-0C7F-4605-AFD0-214CA0228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0"/>
            <a:ext cx="58293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9EB82D-5097-45B3-8C22-95942F4F0E3E}"/>
              </a:ext>
            </a:extLst>
          </p:cNvPr>
          <p:cNvSpPr/>
          <p:nvPr/>
        </p:nvSpPr>
        <p:spPr>
          <a:xfrm>
            <a:off x="6450495" y="149087"/>
            <a:ext cx="5486399" cy="145111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EC33F-42D3-4CFD-B388-4CE80CDEF427}"/>
              </a:ext>
            </a:extLst>
          </p:cNvPr>
          <p:cNvSpPr/>
          <p:nvPr/>
        </p:nvSpPr>
        <p:spPr>
          <a:xfrm>
            <a:off x="6450494" y="1809238"/>
            <a:ext cx="5486399" cy="4700892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086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D3574-91C4-45A6-BCA1-70787078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2199"/>
            <a:ext cx="9309100" cy="5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7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Heart of the system</a:t>
            </a:r>
          </a:p>
          <a:p>
            <a:r>
              <a:rPr lang="en-US" dirty="0"/>
              <a:t>Event documents</a:t>
            </a:r>
          </a:p>
          <a:p>
            <a:pPr lvl="2"/>
            <a:r>
              <a:rPr lang="en-US" dirty="0"/>
              <a:t>Past, immutable state</a:t>
            </a:r>
          </a:p>
          <a:p>
            <a:pPr lvl="2"/>
            <a:r>
              <a:rPr lang="en-US" dirty="0"/>
              <a:t>Must be complete enough</a:t>
            </a:r>
          </a:p>
          <a:p>
            <a:r>
              <a:rPr lang="en-US" dirty="0"/>
              <a:t>Read-only access to storage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1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AB237-FD3F-4DFD-AB72-C72E35F64C62}"/>
              </a:ext>
            </a:extLst>
          </p:cNvPr>
          <p:cNvSpPr/>
          <p:nvPr/>
        </p:nvSpPr>
        <p:spPr>
          <a:xfrm>
            <a:off x="4436539" y="2317997"/>
            <a:ext cx="1762497" cy="109489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processing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10899" y="6442502"/>
            <a:ext cx="1180135" cy="415498"/>
          </a:xfrm>
        </p:spPr>
        <p:txBody>
          <a:bodyPr/>
          <a:lstStyle/>
          <a:p>
            <a:fld id="{529AFA16-AEC4-7D4A-82F3-BDAE8E49079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48E55453-4ADD-4E7D-A7D6-1012DB5A7132}"/>
              </a:ext>
            </a:extLst>
          </p:cNvPr>
          <p:cNvSpPr/>
          <p:nvPr/>
        </p:nvSpPr>
        <p:spPr>
          <a:xfrm>
            <a:off x="507855" y="2202556"/>
            <a:ext cx="1316070" cy="950987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Events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DC468BE-F2CA-497A-AA30-75A9BDE36425}"/>
              </a:ext>
            </a:extLst>
          </p:cNvPr>
          <p:cNvSpPr/>
          <p:nvPr/>
        </p:nvSpPr>
        <p:spPr>
          <a:xfrm>
            <a:off x="4025044" y="2655292"/>
            <a:ext cx="251430" cy="211958"/>
          </a:xfrm>
          <a:prstGeom prst="arc">
            <a:avLst>
              <a:gd name="adj1" fmla="val 16200000"/>
              <a:gd name="adj2" fmla="val 150939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1CA8C-D9FD-4707-B205-6CB699339D00}"/>
              </a:ext>
            </a:extLst>
          </p:cNvPr>
          <p:cNvCxnSpPr>
            <a:cxnSpLocks/>
            <a:stCxn id="9" idx="4"/>
            <a:endCxn id="27" idx="1"/>
          </p:cNvCxnSpPr>
          <p:nvPr/>
        </p:nvCxnSpPr>
        <p:spPr>
          <a:xfrm flipV="1">
            <a:off x="1823925" y="2631382"/>
            <a:ext cx="2777308" cy="466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5672C2A-7BA4-4B7A-B079-BD23B557385B}"/>
              </a:ext>
            </a:extLst>
          </p:cNvPr>
          <p:cNvSpPr/>
          <p:nvPr/>
        </p:nvSpPr>
        <p:spPr>
          <a:xfrm>
            <a:off x="7291909" y="2392552"/>
            <a:ext cx="1558453" cy="9324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 Handler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139E4F-99E1-4675-A208-3A521DC5B3B4}"/>
              </a:ext>
            </a:extLst>
          </p:cNvPr>
          <p:cNvSpPr/>
          <p:nvPr/>
        </p:nvSpPr>
        <p:spPr>
          <a:xfrm>
            <a:off x="3525558" y="1303797"/>
            <a:ext cx="5741943" cy="373794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52BD8-CE4D-40A7-9E2E-197AEBBF349E}"/>
              </a:ext>
            </a:extLst>
          </p:cNvPr>
          <p:cNvCxnSpPr>
            <a:cxnSpLocks/>
            <a:stCxn id="27" idx="3"/>
            <a:endCxn id="12" idx="2"/>
          </p:cNvCxnSpPr>
          <p:nvPr/>
        </p:nvCxnSpPr>
        <p:spPr>
          <a:xfrm>
            <a:off x="6064557" y="2631382"/>
            <a:ext cx="1227352" cy="22739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8EA2CB1D-65ED-49B1-ADF8-25C7CFCF695F}"/>
              </a:ext>
            </a:extLst>
          </p:cNvPr>
          <p:cNvSpPr/>
          <p:nvPr/>
        </p:nvSpPr>
        <p:spPr>
          <a:xfrm>
            <a:off x="2085830" y="2625906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07964-AC24-4561-9A31-DC350918C426}"/>
              </a:ext>
            </a:extLst>
          </p:cNvPr>
          <p:cNvSpPr/>
          <p:nvPr/>
        </p:nvSpPr>
        <p:spPr>
          <a:xfrm>
            <a:off x="9820378" y="2528170"/>
            <a:ext cx="1244652" cy="674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External</a:t>
            </a:r>
            <a:br>
              <a:rPr lang="en-US" sz="1400" dirty="0"/>
            </a:br>
            <a:r>
              <a:rPr lang="en-US" sz="1400" dirty="0"/>
              <a:t>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445F26-6178-4E1B-8D4A-135689325F2D}"/>
              </a:ext>
            </a:extLst>
          </p:cNvPr>
          <p:cNvCxnSpPr>
            <a:cxnSpLocks/>
            <a:stCxn id="12" idx="6"/>
            <a:endCxn id="18" idx="1"/>
          </p:cNvCxnSpPr>
          <p:nvPr/>
        </p:nvCxnSpPr>
        <p:spPr>
          <a:xfrm>
            <a:off x="8850362" y="2858779"/>
            <a:ext cx="970016" cy="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188801CE-8339-46B2-8A78-1443A7063D88}"/>
              </a:ext>
            </a:extLst>
          </p:cNvPr>
          <p:cNvSpPr/>
          <p:nvPr/>
        </p:nvSpPr>
        <p:spPr>
          <a:xfrm>
            <a:off x="1971523" y="2578725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8D35CC68-A879-451F-99CB-3001F48DC667}"/>
              </a:ext>
            </a:extLst>
          </p:cNvPr>
          <p:cNvSpPr/>
          <p:nvPr/>
        </p:nvSpPr>
        <p:spPr>
          <a:xfrm>
            <a:off x="1846873" y="2544469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3A8E0-8B46-48C8-931E-FD03D337E7F7}"/>
              </a:ext>
            </a:extLst>
          </p:cNvPr>
          <p:cNvSpPr txBox="1"/>
          <p:nvPr/>
        </p:nvSpPr>
        <p:spPr>
          <a:xfrm>
            <a:off x="285459" y="4229887"/>
            <a:ext cx="136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Retry Queue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72C04D7-41FB-4A5F-ADF0-8D9EC640B4E6}"/>
              </a:ext>
            </a:extLst>
          </p:cNvPr>
          <p:cNvCxnSpPr>
            <a:cxnSpLocks/>
            <a:stCxn id="32" idx="0"/>
            <a:endCxn id="30" idx="1"/>
          </p:cNvCxnSpPr>
          <p:nvPr/>
        </p:nvCxnSpPr>
        <p:spPr>
          <a:xfrm flipV="1">
            <a:off x="1626141" y="3106529"/>
            <a:ext cx="2975092" cy="878543"/>
          </a:xfrm>
          <a:prstGeom prst="bentConnector3">
            <a:avLst>
              <a:gd name="adj1" fmla="val 74588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C8C0AE5C-B957-49E3-96D5-88CFA256AFF5}"/>
              </a:ext>
            </a:extLst>
          </p:cNvPr>
          <p:cNvSpPr/>
          <p:nvPr/>
        </p:nvSpPr>
        <p:spPr>
          <a:xfrm>
            <a:off x="4650363" y="4811594"/>
            <a:ext cx="1357442" cy="1140174"/>
          </a:xfrm>
          <a:prstGeom prst="flowChartMagneticDisk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Dead</a:t>
            </a:r>
            <a:br>
              <a:rPr lang="en-US" dirty="0"/>
            </a:br>
            <a:r>
              <a:rPr lang="en-US" dirty="0"/>
              <a:t>Letter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DD120E-EB9D-4D99-89BA-3CAE2634A4EC}"/>
              </a:ext>
            </a:extLst>
          </p:cNvPr>
          <p:cNvCxnSpPr>
            <a:cxnSpLocks/>
            <a:stCxn id="13" idx="2"/>
            <a:endCxn id="24" idx="1"/>
          </p:cNvCxnSpPr>
          <p:nvPr/>
        </p:nvCxnSpPr>
        <p:spPr>
          <a:xfrm>
            <a:off x="5317788" y="3412887"/>
            <a:ext cx="11296" cy="139870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E60D6B-6A9D-4D59-9C3B-9B11F54CD71A}"/>
              </a:ext>
            </a:extLst>
          </p:cNvPr>
          <p:cNvSpPr txBox="1"/>
          <p:nvPr/>
        </p:nvSpPr>
        <p:spPr>
          <a:xfrm>
            <a:off x="4211863" y="1695430"/>
            <a:ext cx="234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Asynchronous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processing library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DB03BA-8CBF-4383-A3F7-0F4B42F5479E}"/>
              </a:ext>
            </a:extLst>
          </p:cNvPr>
          <p:cNvSpPr/>
          <p:nvPr/>
        </p:nvSpPr>
        <p:spPr>
          <a:xfrm>
            <a:off x="4601233" y="2428725"/>
            <a:ext cx="1463324" cy="4053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 feed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89B697-561D-46B7-BCC4-90CBCB7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8" y="1937105"/>
            <a:ext cx="770708" cy="703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68BCD5-EC09-40AE-A131-E8E6E58C1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45" y="5531778"/>
            <a:ext cx="770708" cy="70369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56783D-524B-423A-833D-479C79A529BD}"/>
              </a:ext>
            </a:extLst>
          </p:cNvPr>
          <p:cNvSpPr/>
          <p:nvPr/>
        </p:nvSpPr>
        <p:spPr>
          <a:xfrm>
            <a:off x="4601233" y="2888173"/>
            <a:ext cx="1463324" cy="43671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Retry feed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44EEE8E-7019-4A9D-8440-623FBD62643F}"/>
              </a:ext>
            </a:extLst>
          </p:cNvPr>
          <p:cNvSpPr/>
          <p:nvPr/>
        </p:nvSpPr>
        <p:spPr>
          <a:xfrm>
            <a:off x="4124073" y="3154372"/>
            <a:ext cx="251430" cy="211958"/>
          </a:xfrm>
          <a:prstGeom prst="arc">
            <a:avLst>
              <a:gd name="adj1" fmla="val 16200000"/>
              <a:gd name="adj2" fmla="val 150939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60E99-4B0E-418F-A7F2-E23BF331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5957" y="3407163"/>
            <a:ext cx="664550" cy="11558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2F361F-EC40-4730-AE46-74BBD9906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244" y="3902876"/>
            <a:ext cx="458569" cy="204028"/>
          </a:xfrm>
          <a:prstGeom prst="rect">
            <a:avLst/>
          </a:prstGeom>
        </p:spPr>
      </p:pic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31A87D80-7FAC-4C6E-9E0A-4899F4B837AF}"/>
              </a:ext>
            </a:extLst>
          </p:cNvPr>
          <p:cNvSpPr/>
          <p:nvPr/>
        </p:nvSpPr>
        <p:spPr>
          <a:xfrm>
            <a:off x="5173267" y="3595649"/>
            <a:ext cx="289039" cy="368493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C92A78-9AF1-4831-B3ED-B24795786593}"/>
              </a:ext>
            </a:extLst>
          </p:cNvPr>
          <p:cNvCxnSpPr>
            <a:cxnSpLocks/>
            <a:stCxn id="30" idx="3"/>
            <a:endCxn id="12" idx="2"/>
          </p:cNvCxnSpPr>
          <p:nvPr/>
        </p:nvCxnSpPr>
        <p:spPr>
          <a:xfrm flipV="1">
            <a:off x="6064557" y="2858779"/>
            <a:ext cx="1227352" cy="24775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37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barn(outVertical)">
                                      <p:cBhvr>
                                        <p:cTn id="1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5" presetClass="entr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22" grpId="0"/>
      <p:bldP spid="24" grpId="0" animBg="1"/>
      <p:bldP spid="26" grpId="0"/>
      <p:bldP spid="27" grpId="0" animBg="1"/>
      <p:bldP spid="30" grpId="0" animBg="1"/>
      <p:bldP spid="31" grpId="0" animBg="1"/>
      <p:bldP spid="34" grpId="0" animBg="1"/>
      <p:bldP spid="3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502010-3439-4F9B-9029-C188DD42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38339A-CBA5-4F44-97CF-07A8434C434E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 anchor="t" anchorCtr="0"/>
          <a:lstStyle/>
          <a:p>
            <a:r>
              <a:rPr lang="en-US" dirty="0"/>
              <a:t>Reliable background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0E52-345E-400E-8118-9B80C8D93AB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ACF73-A058-4937-A51D-51D07187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1062037"/>
            <a:ext cx="7953375" cy="4733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99060-5CC4-4D9C-BA5F-2356ADE1A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01" y="0"/>
            <a:ext cx="792339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195D8-F8CC-4B39-B0CA-7C685B5A60E8}"/>
              </a:ext>
            </a:extLst>
          </p:cNvPr>
          <p:cNvSpPr/>
          <p:nvPr/>
        </p:nvSpPr>
        <p:spPr>
          <a:xfrm>
            <a:off x="5734878" y="5030649"/>
            <a:ext cx="2941983" cy="1678264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094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413D78-693B-4CA9-BE13-4F8187555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13" y="0"/>
            <a:ext cx="716894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EA3980-9EFA-43C4-B6A1-2EF3C4CAA2EF}"/>
              </a:ext>
            </a:extLst>
          </p:cNvPr>
          <p:cNvSpPr/>
          <p:nvPr/>
        </p:nvSpPr>
        <p:spPr>
          <a:xfrm>
            <a:off x="2460525" y="790575"/>
            <a:ext cx="6285910" cy="1032220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1F1C7E-D448-4B46-96D5-10D0DDBAF5C8}"/>
              </a:ext>
            </a:extLst>
          </p:cNvPr>
          <p:cNvSpPr/>
          <p:nvPr/>
        </p:nvSpPr>
        <p:spPr>
          <a:xfrm>
            <a:off x="2451099" y="3142876"/>
            <a:ext cx="6295335" cy="321982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C810CC-10D1-4BDD-8600-786D2ED64F1D}"/>
              </a:ext>
            </a:extLst>
          </p:cNvPr>
          <p:cNvSpPr/>
          <p:nvPr/>
        </p:nvSpPr>
        <p:spPr>
          <a:xfrm>
            <a:off x="2837467" y="4487160"/>
            <a:ext cx="5277833" cy="898687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4D077-E70F-4291-99FD-DE5A0DB2E582}"/>
              </a:ext>
            </a:extLst>
          </p:cNvPr>
          <p:cNvSpPr/>
          <p:nvPr/>
        </p:nvSpPr>
        <p:spPr>
          <a:xfrm>
            <a:off x="2837467" y="5385847"/>
            <a:ext cx="5277833" cy="180975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00214A-DFBC-41AE-8F32-2B9E9BB39032}"/>
              </a:ext>
            </a:extLst>
          </p:cNvPr>
          <p:cNvSpPr/>
          <p:nvPr/>
        </p:nvSpPr>
        <p:spPr>
          <a:xfrm>
            <a:off x="2837467" y="5571584"/>
            <a:ext cx="5277833" cy="180975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5473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9E152-2FD7-4AB4-846D-9F4C314E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809750"/>
            <a:ext cx="8143875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680C-4F8C-432F-BBF4-76FD8734DC77}"/>
              </a:ext>
            </a:extLst>
          </p:cNvPr>
          <p:cNvSpPr/>
          <p:nvPr/>
        </p:nvSpPr>
        <p:spPr>
          <a:xfrm>
            <a:off x="2668473" y="2942397"/>
            <a:ext cx="5789727" cy="1058103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C67C2-C72F-446B-A6E9-009A5BEB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21" y="0"/>
            <a:ext cx="103319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B5E553-6638-4964-88F2-C9DB8A260882}"/>
              </a:ext>
            </a:extLst>
          </p:cNvPr>
          <p:cNvSpPr/>
          <p:nvPr/>
        </p:nvSpPr>
        <p:spPr>
          <a:xfrm>
            <a:off x="930021" y="4933950"/>
            <a:ext cx="10331956" cy="1400175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350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sk-SK" dirty="0" err="1"/>
              <a:t>Domain</a:t>
            </a:r>
            <a:endParaRPr lang="en-US" dirty="0"/>
          </a:p>
          <a:p>
            <a:pPr lvl="2"/>
            <a:r>
              <a:rPr lang="sk-SK" dirty="0" err="1"/>
              <a:t>Address</a:t>
            </a:r>
            <a:r>
              <a:rPr lang="sk-SK" dirty="0"/>
              <a:t> </a:t>
            </a:r>
            <a:r>
              <a:rPr lang="sk-SK" dirty="0" err="1"/>
              <a:t>book</a:t>
            </a:r>
            <a:endParaRPr lang="sk-SK" dirty="0"/>
          </a:p>
          <a:p>
            <a:pPr lvl="2"/>
            <a:r>
              <a:rPr lang="sk-SK" dirty="0"/>
              <a:t>Contacts </a:t>
            </a:r>
            <a:r>
              <a:rPr lang="en-US" dirty="0"/>
              <a:t>&amp; Relations</a:t>
            </a:r>
          </a:p>
          <a:p>
            <a:pPr lvl="3"/>
            <a:r>
              <a:rPr lang="en-US" dirty="0"/>
              <a:t>Invites, Names, Phones</a:t>
            </a:r>
            <a:endParaRPr lang="sk-SK" dirty="0"/>
          </a:p>
          <a:p>
            <a:pPr lvl="2"/>
            <a:r>
              <a:rPr lang="sk-SK" dirty="0" err="1"/>
              <a:t>Groups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Welcome</a:t>
            </a:r>
            <a:r>
              <a:rPr lang="sk-SK" dirty="0"/>
              <a:t> to ...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ED1F3B-1BA7-4DE1-9E61-854D9C8B43C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09650"/>
            <a:ext cx="11277600" cy="685800"/>
          </a:xfrm>
        </p:spPr>
        <p:txBody>
          <a:bodyPr/>
          <a:lstStyle/>
          <a:p>
            <a:r>
              <a:rPr lang="sk-SK" dirty="0" err="1"/>
              <a:t>Address</a:t>
            </a:r>
            <a:r>
              <a:rPr lang="sk-SK" dirty="0"/>
              <a:t> </a:t>
            </a:r>
            <a:r>
              <a:rPr lang="sk-SK" dirty="0" err="1"/>
              <a:t>book</a:t>
            </a:r>
            <a:r>
              <a:rPr lang="sk-SK" dirty="0"/>
              <a:t> management </a:t>
            </a:r>
            <a:r>
              <a:rPr lang="sk-SK" dirty="0" err="1"/>
              <a:t>service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03D01-47D2-4E06-A8BF-00A5C339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430809"/>
            <a:ext cx="3492499" cy="59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7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AB237-FD3F-4DFD-AB72-C72E35F64C62}"/>
              </a:ext>
            </a:extLst>
          </p:cNvPr>
          <p:cNvSpPr/>
          <p:nvPr/>
        </p:nvSpPr>
        <p:spPr>
          <a:xfrm>
            <a:off x="4436539" y="2317997"/>
            <a:ext cx="1762497" cy="109489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processing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10899" y="6442502"/>
            <a:ext cx="1180135" cy="415498"/>
          </a:xfrm>
        </p:spPr>
        <p:txBody>
          <a:bodyPr/>
          <a:lstStyle/>
          <a:p>
            <a:fld id="{529AFA16-AEC4-7D4A-82F3-BDAE8E49079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48E55453-4ADD-4E7D-A7D6-1012DB5A7132}"/>
              </a:ext>
            </a:extLst>
          </p:cNvPr>
          <p:cNvSpPr/>
          <p:nvPr/>
        </p:nvSpPr>
        <p:spPr>
          <a:xfrm>
            <a:off x="507855" y="2202556"/>
            <a:ext cx="1316070" cy="950987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Events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DC468BE-F2CA-497A-AA30-75A9BDE36425}"/>
              </a:ext>
            </a:extLst>
          </p:cNvPr>
          <p:cNvSpPr/>
          <p:nvPr/>
        </p:nvSpPr>
        <p:spPr>
          <a:xfrm>
            <a:off x="4025044" y="2655292"/>
            <a:ext cx="251430" cy="211958"/>
          </a:xfrm>
          <a:prstGeom prst="arc">
            <a:avLst>
              <a:gd name="adj1" fmla="val 16200000"/>
              <a:gd name="adj2" fmla="val 150939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1CA8C-D9FD-4707-B205-6CB699339D00}"/>
              </a:ext>
            </a:extLst>
          </p:cNvPr>
          <p:cNvCxnSpPr>
            <a:cxnSpLocks/>
            <a:stCxn id="9" idx="4"/>
            <a:endCxn id="27" idx="1"/>
          </p:cNvCxnSpPr>
          <p:nvPr/>
        </p:nvCxnSpPr>
        <p:spPr>
          <a:xfrm flipV="1">
            <a:off x="1823925" y="2631382"/>
            <a:ext cx="2777308" cy="466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5672C2A-7BA4-4B7A-B079-BD23B557385B}"/>
              </a:ext>
            </a:extLst>
          </p:cNvPr>
          <p:cNvSpPr/>
          <p:nvPr/>
        </p:nvSpPr>
        <p:spPr>
          <a:xfrm>
            <a:off x="7291909" y="2392552"/>
            <a:ext cx="1558453" cy="9324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 Handler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139E4F-99E1-4675-A208-3A521DC5B3B4}"/>
              </a:ext>
            </a:extLst>
          </p:cNvPr>
          <p:cNvSpPr/>
          <p:nvPr/>
        </p:nvSpPr>
        <p:spPr>
          <a:xfrm>
            <a:off x="3525558" y="1303797"/>
            <a:ext cx="5741943" cy="373794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52BD8-CE4D-40A7-9E2E-197AEBBF349E}"/>
              </a:ext>
            </a:extLst>
          </p:cNvPr>
          <p:cNvCxnSpPr>
            <a:cxnSpLocks/>
            <a:stCxn id="27" idx="3"/>
            <a:endCxn id="12" idx="2"/>
          </p:cNvCxnSpPr>
          <p:nvPr/>
        </p:nvCxnSpPr>
        <p:spPr>
          <a:xfrm>
            <a:off x="6064557" y="2631382"/>
            <a:ext cx="1227352" cy="22739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8EA2CB1D-65ED-49B1-ADF8-25C7CFCF695F}"/>
              </a:ext>
            </a:extLst>
          </p:cNvPr>
          <p:cNvSpPr/>
          <p:nvPr/>
        </p:nvSpPr>
        <p:spPr>
          <a:xfrm>
            <a:off x="2085830" y="2625906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07964-AC24-4561-9A31-DC350918C426}"/>
              </a:ext>
            </a:extLst>
          </p:cNvPr>
          <p:cNvSpPr/>
          <p:nvPr/>
        </p:nvSpPr>
        <p:spPr>
          <a:xfrm>
            <a:off x="9820378" y="2528170"/>
            <a:ext cx="1244652" cy="674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External</a:t>
            </a:r>
            <a:br>
              <a:rPr lang="en-US" sz="1400" dirty="0"/>
            </a:br>
            <a:r>
              <a:rPr lang="en-US" sz="1400" dirty="0"/>
              <a:t>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445F26-6178-4E1B-8D4A-135689325F2D}"/>
              </a:ext>
            </a:extLst>
          </p:cNvPr>
          <p:cNvCxnSpPr>
            <a:cxnSpLocks/>
            <a:stCxn id="12" idx="6"/>
            <a:endCxn id="18" idx="1"/>
          </p:cNvCxnSpPr>
          <p:nvPr/>
        </p:nvCxnSpPr>
        <p:spPr>
          <a:xfrm>
            <a:off x="8850362" y="2858779"/>
            <a:ext cx="970016" cy="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188801CE-8339-46B2-8A78-1443A7063D88}"/>
              </a:ext>
            </a:extLst>
          </p:cNvPr>
          <p:cNvSpPr/>
          <p:nvPr/>
        </p:nvSpPr>
        <p:spPr>
          <a:xfrm>
            <a:off x="1971523" y="2578725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8D35CC68-A879-451F-99CB-3001F48DC667}"/>
              </a:ext>
            </a:extLst>
          </p:cNvPr>
          <p:cNvSpPr/>
          <p:nvPr/>
        </p:nvSpPr>
        <p:spPr>
          <a:xfrm>
            <a:off x="1846873" y="2544469"/>
            <a:ext cx="289039" cy="368493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3A8E0-8B46-48C8-931E-FD03D337E7F7}"/>
              </a:ext>
            </a:extLst>
          </p:cNvPr>
          <p:cNvSpPr txBox="1"/>
          <p:nvPr/>
        </p:nvSpPr>
        <p:spPr>
          <a:xfrm>
            <a:off x="285459" y="4229887"/>
            <a:ext cx="136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Retry Queue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72C04D7-41FB-4A5F-ADF0-8D9EC640B4E6}"/>
              </a:ext>
            </a:extLst>
          </p:cNvPr>
          <p:cNvCxnSpPr>
            <a:cxnSpLocks/>
            <a:stCxn id="32" idx="0"/>
            <a:endCxn id="30" idx="1"/>
          </p:cNvCxnSpPr>
          <p:nvPr/>
        </p:nvCxnSpPr>
        <p:spPr>
          <a:xfrm flipV="1">
            <a:off x="1626141" y="3106529"/>
            <a:ext cx="2975092" cy="878543"/>
          </a:xfrm>
          <a:prstGeom prst="bentConnector3">
            <a:avLst>
              <a:gd name="adj1" fmla="val 74588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C8C0AE5C-B957-49E3-96D5-88CFA256AFF5}"/>
              </a:ext>
            </a:extLst>
          </p:cNvPr>
          <p:cNvSpPr/>
          <p:nvPr/>
        </p:nvSpPr>
        <p:spPr>
          <a:xfrm>
            <a:off x="4650363" y="4811594"/>
            <a:ext cx="1357442" cy="1140174"/>
          </a:xfrm>
          <a:prstGeom prst="flowChartMagneticDisk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Dead</a:t>
            </a:r>
            <a:br>
              <a:rPr lang="en-US" dirty="0"/>
            </a:br>
            <a:r>
              <a:rPr lang="en-US" dirty="0"/>
              <a:t>Letter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DD120E-EB9D-4D99-89BA-3CAE2634A4EC}"/>
              </a:ext>
            </a:extLst>
          </p:cNvPr>
          <p:cNvCxnSpPr>
            <a:cxnSpLocks/>
            <a:stCxn id="13" idx="2"/>
            <a:endCxn id="24" idx="1"/>
          </p:cNvCxnSpPr>
          <p:nvPr/>
        </p:nvCxnSpPr>
        <p:spPr>
          <a:xfrm>
            <a:off x="5317788" y="3412887"/>
            <a:ext cx="11296" cy="1398707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E60D6B-6A9D-4D59-9C3B-9B11F54CD71A}"/>
              </a:ext>
            </a:extLst>
          </p:cNvPr>
          <p:cNvSpPr txBox="1"/>
          <p:nvPr/>
        </p:nvSpPr>
        <p:spPr>
          <a:xfrm>
            <a:off x="4211863" y="1695430"/>
            <a:ext cx="234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Asynchronous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processing library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DB03BA-8CBF-4383-A3F7-0F4B42F5479E}"/>
              </a:ext>
            </a:extLst>
          </p:cNvPr>
          <p:cNvSpPr/>
          <p:nvPr/>
        </p:nvSpPr>
        <p:spPr>
          <a:xfrm>
            <a:off x="4601233" y="2428725"/>
            <a:ext cx="1463324" cy="4053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Change feed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89B697-561D-46B7-BCC4-90CBCB7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8" y="1937105"/>
            <a:ext cx="770708" cy="703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68BCD5-EC09-40AE-A131-E8E6E58C1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45" y="5531778"/>
            <a:ext cx="770708" cy="70369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F56783D-524B-423A-833D-479C79A529BD}"/>
              </a:ext>
            </a:extLst>
          </p:cNvPr>
          <p:cNvSpPr/>
          <p:nvPr/>
        </p:nvSpPr>
        <p:spPr>
          <a:xfrm>
            <a:off x="4601233" y="2888173"/>
            <a:ext cx="1463324" cy="43671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Retry feed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44EEE8E-7019-4A9D-8440-623FBD62643F}"/>
              </a:ext>
            </a:extLst>
          </p:cNvPr>
          <p:cNvSpPr/>
          <p:nvPr/>
        </p:nvSpPr>
        <p:spPr>
          <a:xfrm>
            <a:off x="4124073" y="3154372"/>
            <a:ext cx="251430" cy="211958"/>
          </a:xfrm>
          <a:prstGeom prst="arc">
            <a:avLst>
              <a:gd name="adj1" fmla="val 16200000"/>
              <a:gd name="adj2" fmla="val 150939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60E99-4B0E-418F-A7F2-E23BF331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5957" y="3407163"/>
            <a:ext cx="664550" cy="11558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2F361F-EC40-4730-AE46-74BBD9906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244" y="3902876"/>
            <a:ext cx="458569" cy="204028"/>
          </a:xfrm>
          <a:prstGeom prst="rect">
            <a:avLst/>
          </a:prstGeom>
        </p:spPr>
      </p:pic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31A87D80-7FAC-4C6E-9E0A-4899F4B837AF}"/>
              </a:ext>
            </a:extLst>
          </p:cNvPr>
          <p:cNvSpPr/>
          <p:nvPr/>
        </p:nvSpPr>
        <p:spPr>
          <a:xfrm>
            <a:off x="5173267" y="3595649"/>
            <a:ext cx="289039" cy="368493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C92A78-9AF1-4831-B3ED-B24795786593}"/>
              </a:ext>
            </a:extLst>
          </p:cNvPr>
          <p:cNvCxnSpPr>
            <a:cxnSpLocks/>
            <a:stCxn id="30" idx="3"/>
            <a:endCxn id="12" idx="2"/>
          </p:cNvCxnSpPr>
          <p:nvPr/>
        </p:nvCxnSpPr>
        <p:spPr>
          <a:xfrm flipV="1">
            <a:off x="6064557" y="2858779"/>
            <a:ext cx="1227352" cy="24775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 err="1"/>
              <a:t>Versionable</a:t>
            </a:r>
            <a:r>
              <a:rPr lang="en-US" dirty="0"/>
              <a:t> property sets</a:t>
            </a:r>
          </a:p>
          <a:p>
            <a:r>
              <a:rPr lang="en-US" dirty="0"/>
              <a:t>Conflict resolution algorithm</a:t>
            </a:r>
          </a:p>
          <a:p>
            <a:pPr lvl="2"/>
            <a:r>
              <a:rPr lang="en-US" dirty="0"/>
              <a:t>Bigger version wins</a:t>
            </a:r>
          </a:p>
          <a:p>
            <a:r>
              <a:rPr lang="en-US" dirty="0" err="1"/>
              <a:t>Versionable</a:t>
            </a:r>
            <a:r>
              <a:rPr lang="en-US" dirty="0"/>
              <a:t> APIs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order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3CA9B-C859-46EF-8912-F59C6B572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72"/>
          <a:stretch/>
        </p:blipFill>
        <p:spPr>
          <a:xfrm>
            <a:off x="6397101" y="1713760"/>
            <a:ext cx="6091284" cy="46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3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Distributed transactions across systems are not possible</a:t>
            </a:r>
          </a:p>
          <a:p>
            <a:r>
              <a:rPr lang="en-US" dirty="0"/>
              <a:t>White paper:</a:t>
            </a:r>
          </a:p>
          <a:p>
            <a:pPr lvl="2"/>
            <a:r>
              <a:rPr lang="en-US" dirty="0"/>
              <a:t>Adrian Marriot: </a:t>
            </a:r>
            <a:r>
              <a:rPr lang="en-US" dirty="0">
                <a:hlinkClick r:id="rId3"/>
              </a:rPr>
              <a:t>Life beyond Distributed Transactions: an Apostate’s Opinion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Cross system convergence to correct/same result</a:t>
            </a:r>
          </a:p>
          <a:p>
            <a:pPr lvl="2"/>
            <a:r>
              <a:rPr lang="en-US" dirty="0"/>
              <a:t>Eventual consistency 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partition/system transactions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3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pPr lvl="2"/>
            <a:r>
              <a:rPr lang="en-US" dirty="0"/>
              <a:t>All but external systems</a:t>
            </a:r>
          </a:p>
          <a:p>
            <a:pPr lvl="2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2625A-9724-4583-BBDC-FEA35D20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475" y="1286302"/>
            <a:ext cx="8109761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95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Correlation vectors</a:t>
            </a:r>
          </a:p>
          <a:p>
            <a:pPr lvl="2"/>
            <a:r>
              <a:rPr lang="en-US" dirty="0"/>
              <a:t>ASP.NET Core 3.0 native support</a:t>
            </a:r>
          </a:p>
          <a:p>
            <a:r>
              <a:rPr lang="en-US" dirty="0"/>
              <a:t>Structured logs</a:t>
            </a:r>
          </a:p>
          <a:p>
            <a:r>
              <a:rPr lang="en-US" dirty="0"/>
              <a:t>ASP.NET Core logging</a:t>
            </a:r>
          </a:p>
          <a:p>
            <a:pPr lvl="2"/>
            <a:r>
              <a:rPr lang="en-US" dirty="0" err="1"/>
              <a:t>ExternalLoggingScope</a:t>
            </a:r>
            <a:r>
              <a:rPr lang="en-US" dirty="0"/>
              <a:t> provider</a:t>
            </a:r>
          </a:p>
          <a:p>
            <a:pPr lvl="2"/>
            <a:r>
              <a:rPr lang="en-US" dirty="0" err="1"/>
              <a:t>System.Threading.AsyncLocal</a:t>
            </a:r>
            <a:r>
              <a:rPr lang="en-US" dirty="0"/>
              <a:t>&lt;T&gt;</a:t>
            </a:r>
          </a:p>
          <a:p>
            <a:pPr lvl="2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Livesite: Instrumentation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819DD-9443-4538-A6CB-D6B01076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74" y="1366772"/>
            <a:ext cx="7376925" cy="5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Various perspectives</a:t>
            </a:r>
          </a:p>
          <a:p>
            <a:pPr lvl="2"/>
            <a:r>
              <a:rPr lang="en-US" dirty="0"/>
              <a:t>Input API</a:t>
            </a:r>
          </a:p>
          <a:p>
            <a:pPr lvl="2"/>
            <a:r>
              <a:rPr lang="en-US" dirty="0"/>
              <a:t>Event age, </a:t>
            </a:r>
          </a:p>
          <a:p>
            <a:pPr lvl="2"/>
            <a:r>
              <a:rPr lang="en-US" dirty="0"/>
              <a:t>1 flow total processing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Livesite: Metering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8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Livesite: Metering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0AD222E-74A7-482D-A000-99A0FA8D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" y="2274910"/>
            <a:ext cx="11393424" cy="3717572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5ADB589-7563-4F84-81A7-032CFCD29B9B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971550"/>
            <a:ext cx="11277600" cy="685800"/>
          </a:xfrm>
        </p:spPr>
        <p:txBody>
          <a:bodyPr/>
          <a:lstStyle/>
          <a:p>
            <a:r>
              <a:rPr lang="en-US" dirty="0"/>
              <a:t>Event age</a:t>
            </a:r>
          </a:p>
        </p:txBody>
      </p:sp>
    </p:spTree>
    <p:extLst>
      <p:ext uri="{BB962C8B-B14F-4D97-AF65-F5344CB8AC3E}">
        <p14:creationId xmlns:p14="http://schemas.microsoft.com/office/powerpoint/2010/main" val="1932507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9F4A1CC5-D7AF-4D4D-B47F-5DF56FEA7F0F}"/>
              </a:ext>
            </a:extLst>
          </p:cNvPr>
          <p:cNvSpPr txBox="1"/>
          <p:nvPr/>
        </p:nvSpPr>
        <p:spPr>
          <a:xfrm>
            <a:off x="1431086" y="5062654"/>
            <a:ext cx="119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Jozef Palocko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72255-9F75-493E-AE73-862B72F0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05" y="2749056"/>
            <a:ext cx="800042" cy="8533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D91E9-4097-45C8-BE82-5D09FAB6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62" y="1690887"/>
            <a:ext cx="724215" cy="931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0EF08-C84C-4E64-A434-8282E20F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70" y="2804655"/>
            <a:ext cx="763607" cy="8523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24">
            <a:extLst>
              <a:ext uri="{FF2B5EF4-FFF2-40B4-BE49-F238E27FC236}">
                <a16:creationId xmlns:a16="http://schemas.microsoft.com/office/drawing/2014/main" id="{54557E78-9BF5-4329-B206-27DEE2B50480}"/>
              </a:ext>
            </a:extLst>
          </p:cNvPr>
          <p:cNvSpPr txBox="1"/>
          <p:nvPr/>
        </p:nvSpPr>
        <p:spPr>
          <a:xfrm>
            <a:off x="4763038" y="1690887"/>
            <a:ext cx="170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Jakub Chocholowicz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72B340B2-C324-4C56-816F-D16362139820}"/>
              </a:ext>
            </a:extLst>
          </p:cNvPr>
          <p:cNvSpPr txBox="1"/>
          <p:nvPr/>
        </p:nvSpPr>
        <p:spPr>
          <a:xfrm>
            <a:off x="8153841" y="2797829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Frantisek Kaduk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2D7B0C85-103B-4A1E-AD79-C79989D74925}"/>
              </a:ext>
            </a:extLst>
          </p:cNvPr>
          <p:cNvSpPr txBox="1"/>
          <p:nvPr/>
        </p:nvSpPr>
        <p:spPr>
          <a:xfrm>
            <a:off x="1367687" y="2804655"/>
            <a:ext cx="1328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Tomas Foltynek</a:t>
            </a: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9BBD519D-CDC2-4DC1-9D94-9016E5686C3C}"/>
              </a:ext>
            </a:extLst>
          </p:cNvPr>
          <p:cNvSpPr txBox="1"/>
          <p:nvPr/>
        </p:nvSpPr>
        <p:spPr>
          <a:xfrm>
            <a:off x="1367687" y="1690887"/>
            <a:ext cx="97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Petr Rybak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4226E-2CDD-4EA7-870F-5EA8C726D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515" y="5048201"/>
            <a:ext cx="918721" cy="922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380656-1E91-4C9D-990B-FA9913F4C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020" y="1690887"/>
            <a:ext cx="927690" cy="9316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86C42-6707-489C-A53D-C4F3940F0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88" y="3908306"/>
            <a:ext cx="797027" cy="853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E752AC-9A5E-4AAC-8379-BDE0B5EA1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515" y="3744296"/>
            <a:ext cx="918721" cy="1081182"/>
          </a:xfrm>
          <a:prstGeom prst="rect">
            <a:avLst/>
          </a:prstGeom>
        </p:spPr>
      </p:pic>
      <p:sp>
        <p:nvSpPr>
          <p:cNvPr id="20" name="TextBox 59">
            <a:extLst>
              <a:ext uri="{FF2B5EF4-FFF2-40B4-BE49-F238E27FC236}">
                <a16:creationId xmlns:a16="http://schemas.microsoft.com/office/drawing/2014/main" id="{F55F568F-7462-4A97-BA79-CC3059ACD12A}"/>
              </a:ext>
            </a:extLst>
          </p:cNvPr>
          <p:cNvSpPr txBox="1"/>
          <p:nvPr/>
        </p:nvSpPr>
        <p:spPr>
          <a:xfrm>
            <a:off x="4763038" y="3903071"/>
            <a:ext cx="1771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Tibor Djurica Potpara</a:t>
            </a: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E44C1C63-070F-4F6F-A92C-42E5CBEC45CB}"/>
              </a:ext>
            </a:extLst>
          </p:cNvPr>
          <p:cNvSpPr txBox="1"/>
          <p:nvPr/>
        </p:nvSpPr>
        <p:spPr>
          <a:xfrm>
            <a:off x="4766737" y="5013224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Branislav Burjaniv</a:t>
            </a:r>
          </a:p>
        </p:txBody>
      </p:sp>
      <p:sp>
        <p:nvSpPr>
          <p:cNvPr id="22" name="TextBox 38">
            <a:extLst>
              <a:ext uri="{FF2B5EF4-FFF2-40B4-BE49-F238E27FC236}">
                <a16:creationId xmlns:a16="http://schemas.microsoft.com/office/drawing/2014/main" id="{153F7C1B-5A75-4EB5-BD6A-7AB07DBA3078}"/>
              </a:ext>
            </a:extLst>
          </p:cNvPr>
          <p:cNvSpPr txBox="1"/>
          <p:nvPr/>
        </p:nvSpPr>
        <p:spPr>
          <a:xfrm>
            <a:off x="1431086" y="386767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Juraj Blazek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B57474CC-832C-493B-A0F6-3191C0288874}"/>
              </a:ext>
            </a:extLst>
          </p:cNvPr>
          <p:cNvSpPr txBox="1"/>
          <p:nvPr/>
        </p:nvSpPr>
        <p:spPr>
          <a:xfrm>
            <a:off x="8189478" y="169088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Juraj Barat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2CA338E-AFE0-41E2-962E-6D043B52C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7704" y="3893425"/>
            <a:ext cx="750961" cy="8533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42">
            <a:extLst>
              <a:ext uri="{FF2B5EF4-FFF2-40B4-BE49-F238E27FC236}">
                <a16:creationId xmlns:a16="http://schemas.microsoft.com/office/drawing/2014/main" id="{ACF7691B-AC5D-4FD8-860F-7F4DDF1C06FC}"/>
              </a:ext>
            </a:extLst>
          </p:cNvPr>
          <p:cNvSpPr txBox="1"/>
          <p:nvPr/>
        </p:nvSpPr>
        <p:spPr>
          <a:xfrm>
            <a:off x="8153841" y="380943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Stefan Uhrin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E4AC875E-92FA-4618-8976-DCE08F56FD1B}"/>
              </a:ext>
            </a:extLst>
          </p:cNvPr>
          <p:cNvSpPr txBox="1"/>
          <p:nvPr/>
        </p:nvSpPr>
        <p:spPr>
          <a:xfrm>
            <a:off x="4763038" y="2762423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50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068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59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132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644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189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725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2266" algn="l" defTabSz="913068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Segoe UI Light"/>
                <a:cs typeface="Segoe UI Light"/>
              </a:rPr>
              <a:t>Roman Soyka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288F5C-859B-43B4-87C4-416A543005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57" y="1777827"/>
            <a:ext cx="796151" cy="793022"/>
          </a:xfrm>
          <a:prstGeom prst="rect">
            <a:avLst/>
          </a:prstGeom>
        </p:spPr>
      </p:pic>
      <p:pic>
        <p:nvPicPr>
          <p:cNvPr id="28" name="Picture 27" descr="A person wearing sunglasses&#10;&#10;Description automatically generated">
            <a:extLst>
              <a:ext uri="{FF2B5EF4-FFF2-40B4-BE49-F238E27FC236}">
                <a16:creationId xmlns:a16="http://schemas.microsoft.com/office/drawing/2014/main" id="{EC1A71FA-DF64-400F-AC16-0FF02F287C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5" y="5062654"/>
            <a:ext cx="796150" cy="800875"/>
          </a:xfrm>
          <a:prstGeom prst="rect">
            <a:avLst/>
          </a:prstGeom>
        </p:spPr>
      </p:pic>
      <p:pic>
        <p:nvPicPr>
          <p:cNvPr id="30" name="Picture 29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83B7D228-4D18-4DA0-B223-1027D19E24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20" y="2733594"/>
            <a:ext cx="927131" cy="9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0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Books</a:t>
            </a:r>
          </a:p>
          <a:p>
            <a:pPr lvl="2"/>
            <a:r>
              <a:rPr lang="en-US" dirty="0"/>
              <a:t>Adrian Marriot: </a:t>
            </a:r>
            <a:r>
              <a:rPr lang="en-US" dirty="0">
                <a:hlinkClick r:id="rId3"/>
              </a:rPr>
              <a:t>Life beyond Distributed Transactions: an Apostate’s Opinion</a:t>
            </a:r>
            <a:endParaRPr lang="en-US" dirty="0"/>
          </a:p>
          <a:p>
            <a:pPr lvl="2"/>
            <a:r>
              <a:rPr lang="en-US" dirty="0"/>
              <a:t>Martin </a:t>
            </a:r>
            <a:r>
              <a:rPr lang="en-US" dirty="0" err="1"/>
              <a:t>Klepmann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Designing Data-Intensive Applications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Blogs</a:t>
            </a:r>
          </a:p>
          <a:p>
            <a:pPr lvl="2"/>
            <a:r>
              <a:rPr lang="en-US" dirty="0">
                <a:hlinkClick r:id="rId3"/>
              </a:rPr>
              <a:t>https://fknet.wordpress.com/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https://azure.microsoft.com/en-us/blog/how-skype-modernized-its-backend-infrastructure-using-azure-cosmos-db-part-1/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Source code</a:t>
            </a:r>
          </a:p>
          <a:p>
            <a:pPr lvl="2"/>
            <a:r>
              <a:rPr lang="en-US" dirty="0">
                <a:hlinkClick r:id="rId5"/>
              </a:rPr>
              <a:t> https://github.com/kadukf/blog.msdn.git </a:t>
            </a:r>
          </a:p>
          <a:p>
            <a:pPr lvl="2"/>
            <a:r>
              <a:rPr lang="en-US" dirty="0">
                <a:hlinkClick r:id="rId5"/>
              </a:rPr>
              <a:t>https://github.com/Azure/azure-documentdb-changefeedprocessor-dotnet</a:t>
            </a:r>
            <a:endParaRPr lang="en-US" dirty="0"/>
          </a:p>
          <a:p>
            <a:pPr lvl="2"/>
            <a:r>
              <a:rPr lang="en-US" dirty="0"/>
              <a:t>Async processing library: soon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7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</p:spPr>
        <p:txBody>
          <a:bodyPr/>
          <a:lstStyle/>
          <a:p>
            <a:r>
              <a:rPr lang="en-US" dirty="0"/>
              <a:t>Few facts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" y="1037997"/>
            <a:ext cx="11276251" cy="5044440"/>
            <a:chOff x="458553" y="743448"/>
            <a:chExt cx="11155395" cy="5615117"/>
          </a:xfrm>
        </p:grpSpPr>
        <p:grpSp>
          <p:nvGrpSpPr>
            <p:cNvPr id="11" name="Group 10"/>
            <p:cNvGrpSpPr/>
            <p:nvPr/>
          </p:nvGrpSpPr>
          <p:grpSpPr>
            <a:xfrm>
              <a:off x="458553" y="879193"/>
              <a:ext cx="6622171" cy="5479372"/>
              <a:chOff x="467747" y="896325"/>
              <a:chExt cx="6754959" cy="5589245"/>
            </a:xfrm>
            <a:solidFill>
              <a:schemeClr val="accent3"/>
            </a:solidFill>
          </p:grpSpPr>
          <p:sp>
            <p:nvSpPr>
              <p:cNvPr id="12" name="Rectangle 11"/>
              <p:cNvSpPr/>
              <p:nvPr/>
            </p:nvSpPr>
            <p:spPr bwMode="auto">
              <a:xfrm>
                <a:off x="467747" y="896325"/>
                <a:ext cx="5628574" cy="558924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79285" rIns="179285" bIns="17928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sz="12744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2065" y="1180967"/>
                <a:ext cx="4496415" cy="1781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  <a:spcAft>
                    <a:spcPts val="588"/>
                  </a:spcAft>
                </a:pPr>
                <a:r>
                  <a:rPr lang="en-US" sz="12744" b="1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2.6B+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60719" y="2744096"/>
                <a:ext cx="4381122" cy="31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pt-BR" sz="2000" dirty="0">
                    <a:solidFill>
                      <a:schemeClr val="bg2"/>
                    </a:solidFill>
                  </a:rPr>
                  <a:t>Address books</a:t>
                </a:r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2063" y="3906252"/>
                <a:ext cx="6480643" cy="1781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  <a:spcAft>
                    <a:spcPts val="588"/>
                  </a:spcAft>
                </a:pPr>
                <a:r>
                  <a:rPr lang="en-US" sz="12744" b="1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150TB+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0719" y="5470317"/>
                <a:ext cx="4381122" cy="31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it-IT" sz="2000" dirty="0">
                    <a:solidFill>
                      <a:schemeClr val="bg2"/>
                    </a:solidFill>
                  </a:rPr>
                  <a:t>Storage</a:t>
                </a:r>
                <a:endParaRPr lang="en-GB" sz="2000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105972" y="743448"/>
              <a:ext cx="2689276" cy="2825018"/>
              <a:chOff x="6228404" y="757859"/>
              <a:chExt cx="2743200" cy="2881666"/>
            </a:xfrm>
            <a:solidFill>
              <a:schemeClr val="accent2"/>
            </a:solidFill>
          </p:grpSpPr>
          <p:sp>
            <p:nvSpPr>
              <p:cNvPr id="18" name="Rectangle 17"/>
              <p:cNvSpPr>
                <a:spLocks/>
              </p:cNvSpPr>
              <p:nvPr/>
            </p:nvSpPr>
            <p:spPr bwMode="auto">
              <a:xfrm>
                <a:off x="6228404" y="896325"/>
                <a:ext cx="2743200" cy="2743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11281" y="757859"/>
                <a:ext cx="2560318" cy="1230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6470" b="1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15K+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451389" y="1828377"/>
                <a:ext cx="1808322" cy="209679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200" dirty="0">
                    <a:solidFill>
                      <a:schemeClr val="tx2"/>
                    </a:solidFill>
                    <a:latin typeface="Segoe UI" charset="0"/>
                    <a:ea typeface="Segoe UI" charset="0"/>
                    <a:cs typeface="Segoe UI" charset="0"/>
                  </a:rPr>
                  <a:t>Reads per second (peak)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411281" y="2025343"/>
                <a:ext cx="2285975" cy="1230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6470" b="1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5K+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451389" y="3068245"/>
                <a:ext cx="2428744" cy="209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200" dirty="0">
                    <a:solidFill>
                      <a:schemeClr val="tx2"/>
                    </a:solidFill>
                    <a:latin typeface="Segoe UI" charset="0"/>
                    <a:ea typeface="Segoe UI" charset="0"/>
                    <a:cs typeface="Segoe UI" charset="0"/>
                  </a:rPr>
                  <a:t>Writes per second (peak)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924673" y="743448"/>
              <a:ext cx="2689275" cy="2825018"/>
              <a:chOff x="9103627" y="757859"/>
              <a:chExt cx="2743200" cy="2881666"/>
            </a:xfrm>
          </p:grpSpPr>
          <p:sp>
            <p:nvSpPr>
              <p:cNvPr id="24" name="Rectangle 23"/>
              <p:cNvSpPr>
                <a:spLocks/>
              </p:cNvSpPr>
              <p:nvPr/>
            </p:nvSpPr>
            <p:spPr bwMode="auto">
              <a:xfrm>
                <a:off x="9103627" y="896325"/>
                <a:ext cx="2743200" cy="27432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286504" y="1808376"/>
                <a:ext cx="2560292" cy="209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1200" b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286472" y="757859"/>
                <a:ext cx="2415511" cy="1230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6470" b="1" dirty="0">
                    <a:latin typeface="Segoe UI Semibold" charset="0"/>
                    <a:ea typeface="Segoe UI Semibold" charset="0"/>
                    <a:cs typeface="Segoe UI Semibold" charset="0"/>
                  </a:rPr>
                  <a:t>99.9%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194586" y="2067715"/>
                <a:ext cx="2285975" cy="1230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6470" b="1" dirty="0">
                    <a:latin typeface="Segoe UI Semibold" charset="0"/>
                    <a:ea typeface="Segoe UI Semibold" charset="0"/>
                    <a:cs typeface="Segoe UI Semibold" charset="0"/>
                  </a:rPr>
                  <a:t>SLA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286504" y="3088881"/>
                <a:ext cx="2560292" cy="209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1200" b="1" dirty="0"/>
              </a:p>
            </p:txBody>
          </p:sp>
        </p:grpSp>
        <p:sp>
          <p:nvSpPr>
            <p:cNvPr id="29" name="Rectangle 28"/>
            <p:cNvSpPr>
              <a:spLocks/>
            </p:cNvSpPr>
            <p:nvPr/>
          </p:nvSpPr>
          <p:spPr bwMode="auto">
            <a:xfrm>
              <a:off x="8915474" y="3668017"/>
              <a:ext cx="2689274" cy="268927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kern="1000" spc="-29" dirty="0">
                  <a:solidFill>
                    <a:schemeClr val="bg2"/>
                  </a:solidFill>
                </a:rPr>
                <a:t>ASP.NET Core 2.2</a:t>
              </a:r>
            </a:p>
            <a:p>
              <a:r>
                <a:rPr lang="en-US" sz="2000" kern="1000" spc="-29" dirty="0">
                  <a:solidFill>
                    <a:schemeClr val="bg2"/>
                  </a:solidFill>
                </a:rPr>
                <a:t>.NET 4.6.2</a:t>
              </a:r>
              <a:br>
                <a:rPr lang="en-US" sz="2000" kern="1000" spc="-29" dirty="0">
                  <a:solidFill>
                    <a:schemeClr val="bg2"/>
                  </a:solidFill>
                </a:rPr>
              </a:br>
              <a:r>
                <a:rPr lang="en-US" sz="2000" kern="1000" spc="-29" dirty="0">
                  <a:solidFill>
                    <a:schemeClr val="bg2"/>
                  </a:solidFill>
                </a:rPr>
                <a:t>Azure PaasV1</a:t>
              </a:r>
              <a:br>
                <a:rPr lang="en-US" sz="2000" kern="1000" spc="-29" dirty="0">
                  <a:solidFill>
                    <a:schemeClr val="bg2"/>
                  </a:solidFill>
                </a:rPr>
              </a:br>
              <a:r>
                <a:rPr lang="en-US" sz="2000" kern="1000" spc="-29" dirty="0">
                  <a:solidFill>
                    <a:schemeClr val="bg2"/>
                  </a:solidFill>
                </a:rPr>
                <a:t>Azure Cosmos DB</a:t>
              </a:r>
            </a:p>
            <a:p>
              <a:endParaRPr lang="en-US" sz="2000" dirty="0">
                <a:solidFill>
                  <a:schemeClr val="bg2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105969" y="3669287"/>
              <a:ext cx="2689275" cy="2689272"/>
              <a:chOff x="6228404" y="3742371"/>
              <a:chExt cx="2743200" cy="27432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1" name="Rectangle 30"/>
              <p:cNvSpPr>
                <a:spLocks/>
              </p:cNvSpPr>
              <p:nvPr/>
            </p:nvSpPr>
            <p:spPr bwMode="auto">
              <a:xfrm>
                <a:off x="6228404" y="3742371"/>
                <a:ext cx="2743200" cy="2743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10619">
                        <a:schemeClr val="bg1"/>
                      </a:gs>
                      <a:gs pos="33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11284" y="4764478"/>
                <a:ext cx="2523013" cy="1230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6470" b="1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 DCs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448588" y="5895787"/>
                <a:ext cx="2523013" cy="209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200" dirty="0" err="1">
                    <a:solidFill>
                      <a:schemeClr val="bg2"/>
                    </a:solidFill>
                  </a:rPr>
                  <a:t>Globally</a:t>
                </a:r>
                <a:r>
                  <a:rPr lang="fr-FR" sz="1200" dirty="0">
                    <a:solidFill>
                      <a:schemeClr val="bg2"/>
                    </a:solidFill>
                  </a:rPr>
                  <a:t> </a:t>
                </a:r>
                <a:r>
                  <a:rPr lang="fr-FR" sz="1200" dirty="0" err="1">
                    <a:solidFill>
                      <a:schemeClr val="bg2"/>
                    </a:solidFill>
                  </a:rPr>
                  <a:t>available</a:t>
                </a:r>
                <a:endParaRPr lang="en-GB" sz="1200" b="1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63E31-0A05-4DC4-B2A6-994C30BFDF3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E04A83-7D0E-45DD-97BD-C884D470993D}"/>
              </a:ext>
            </a:extLst>
          </p:cNvPr>
          <p:cNvSpPr txBox="1"/>
          <p:nvPr/>
        </p:nvSpPr>
        <p:spPr>
          <a:xfrm>
            <a:off x="6385346" y="3560217"/>
            <a:ext cx="2500214" cy="1084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6470" b="1" dirty="0">
                <a:solidFill>
                  <a:schemeClr val="bg2"/>
                </a:solidFill>
                <a:latin typeface="Segoe UI Semibold" charset="0"/>
                <a:ea typeface="Segoe UI Semibold" charset="0"/>
                <a:cs typeface="Segoe UI Semibold" charset="0"/>
              </a:rPr>
              <a:t>2+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7FBC47-0F21-4D6E-8BD2-6B43A69520FB}"/>
              </a:ext>
            </a:extLst>
          </p:cNvPr>
          <p:cNvSpPr txBox="1"/>
          <p:nvPr/>
        </p:nvSpPr>
        <p:spPr>
          <a:xfrm>
            <a:off x="6385347" y="4477645"/>
            <a:ext cx="18021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200" dirty="0">
                <a:solidFill>
                  <a:schemeClr val="bg2"/>
                </a:solidFill>
              </a:rPr>
              <a:t>Years in production</a:t>
            </a:r>
            <a:endParaRPr lang="en-GB" sz="1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14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Request driven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B3FB2-0E47-4D25-8ED8-C630857DF8F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0522E1-2E74-408D-AE98-04AA308EC56E}"/>
              </a:ext>
            </a:extLst>
          </p:cNvPr>
          <p:cNvGrpSpPr/>
          <p:nvPr/>
        </p:nvGrpSpPr>
        <p:grpSpPr>
          <a:xfrm>
            <a:off x="457200" y="1595643"/>
            <a:ext cx="712118" cy="3666714"/>
            <a:chOff x="1064034" y="2069068"/>
            <a:chExt cx="712118" cy="366671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47E749-BA83-48F1-B6B4-35A12D564750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B99234-096B-4D76-B841-58A2452FDE87}"/>
                </a:ext>
              </a:extLst>
            </p:cNvPr>
            <p:cNvSpPr txBox="1"/>
            <p:nvPr/>
          </p:nvSpPr>
          <p:spPr>
            <a:xfrm>
              <a:off x="1064034" y="2069068"/>
              <a:ext cx="712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F5E72C-F698-425A-AB9C-F3FC7BF9752F}"/>
              </a:ext>
            </a:extLst>
          </p:cNvPr>
          <p:cNvGrpSpPr/>
          <p:nvPr/>
        </p:nvGrpSpPr>
        <p:grpSpPr>
          <a:xfrm>
            <a:off x="2017273" y="1595643"/>
            <a:ext cx="846129" cy="3666714"/>
            <a:chOff x="1064034" y="2069068"/>
            <a:chExt cx="846129" cy="366671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E05C78-D91C-43D0-BDEE-F75DE9E98444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A0A251-B806-4D18-8A13-74D40480F18E}"/>
                </a:ext>
              </a:extLst>
            </p:cNvPr>
            <p:cNvSpPr txBox="1"/>
            <p:nvPr/>
          </p:nvSpPr>
          <p:spPr>
            <a:xfrm>
              <a:off x="1064034" y="2069068"/>
              <a:ext cx="846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Service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BD9F0C-8EEF-42FB-BFC4-7A7526F3EAE5}"/>
              </a:ext>
            </a:extLst>
          </p:cNvPr>
          <p:cNvGrpSpPr/>
          <p:nvPr/>
        </p:nvGrpSpPr>
        <p:grpSpPr>
          <a:xfrm>
            <a:off x="4167175" y="1595643"/>
            <a:ext cx="463075" cy="3666713"/>
            <a:chOff x="4167175" y="1595644"/>
            <a:chExt cx="463075" cy="18933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003590-B350-4BEE-9161-0D9C4130630E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4377767" y="1786351"/>
              <a:ext cx="20946" cy="170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4753C1-5A65-42AE-8B76-0AF8739201D6}"/>
                </a:ext>
              </a:extLst>
            </p:cNvPr>
            <p:cNvSpPr txBox="1"/>
            <p:nvPr/>
          </p:nvSpPr>
          <p:spPr>
            <a:xfrm>
              <a:off x="4167175" y="1595644"/>
              <a:ext cx="463075" cy="190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DB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E0A1B0B-F7F2-4F4D-A393-3665290C5E96}"/>
              </a:ext>
            </a:extLst>
          </p:cNvPr>
          <p:cNvGrpSpPr/>
          <p:nvPr/>
        </p:nvGrpSpPr>
        <p:grpSpPr>
          <a:xfrm>
            <a:off x="4865181" y="1595642"/>
            <a:ext cx="1119922" cy="3666714"/>
            <a:chOff x="883917" y="2069068"/>
            <a:chExt cx="1119922" cy="376208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151A619-295E-4A06-9CE4-917084229123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1434842" y="2438400"/>
              <a:ext cx="9036" cy="3392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6028C0-8861-47B6-B40E-6854BF74C1E6}"/>
                </a:ext>
              </a:extLst>
            </p:cNvPr>
            <p:cNvSpPr txBox="1"/>
            <p:nvPr/>
          </p:nvSpPr>
          <p:spPr>
            <a:xfrm>
              <a:off x="883917" y="2069068"/>
              <a:ext cx="1119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System</a:t>
              </a:r>
              <a:r>
                <a:rPr lang="en-US" b="1" dirty="0"/>
                <a:t> </a:t>
              </a:r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#1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606AA-FD3D-4FB7-BEDE-C578ADDA798F}"/>
              </a:ext>
            </a:extLst>
          </p:cNvPr>
          <p:cNvGrpSpPr/>
          <p:nvPr/>
        </p:nvGrpSpPr>
        <p:grpSpPr>
          <a:xfrm>
            <a:off x="6128226" y="1621117"/>
            <a:ext cx="1155188" cy="3666714"/>
            <a:chOff x="883917" y="2069068"/>
            <a:chExt cx="1155188" cy="366671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EEC67B-080A-4702-8E4E-FA79CD62008A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9CD2DC-D28B-413A-B95B-43B0876FB407}"/>
                </a:ext>
              </a:extLst>
            </p:cNvPr>
            <p:cNvSpPr txBox="1"/>
            <p:nvPr/>
          </p:nvSpPr>
          <p:spPr>
            <a:xfrm>
              <a:off x="883917" y="2069068"/>
              <a:ext cx="115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System</a:t>
              </a:r>
              <a:r>
                <a:rPr lang="en-US" b="1" dirty="0"/>
                <a:t> </a:t>
              </a:r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#2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C64EB80-8353-493C-94AF-FBBE3D6B8B44}"/>
              </a:ext>
            </a:extLst>
          </p:cNvPr>
          <p:cNvCxnSpPr>
            <a:cxnSpLocks/>
          </p:cNvCxnSpPr>
          <p:nvPr/>
        </p:nvCxnSpPr>
        <p:spPr>
          <a:xfrm>
            <a:off x="892495" y="2422175"/>
            <a:ext cx="1487762" cy="1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3F32A7-CFDD-4AB6-AED2-A77CBE12D9B6}"/>
              </a:ext>
            </a:extLst>
          </p:cNvPr>
          <p:cNvCxnSpPr>
            <a:cxnSpLocks/>
          </p:cNvCxnSpPr>
          <p:nvPr/>
        </p:nvCxnSpPr>
        <p:spPr>
          <a:xfrm>
            <a:off x="2462152" y="3170321"/>
            <a:ext cx="1915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B5DAFC8F-0F8F-4A29-B86E-1E66D06A8CBF}"/>
              </a:ext>
            </a:extLst>
          </p:cNvPr>
          <p:cNvSpPr/>
          <p:nvPr/>
        </p:nvSpPr>
        <p:spPr>
          <a:xfrm>
            <a:off x="1879421" y="2613115"/>
            <a:ext cx="1030514" cy="462461"/>
          </a:xfrm>
          <a:prstGeom prst="arc">
            <a:avLst>
              <a:gd name="adj1" fmla="val 17001346"/>
              <a:gd name="adj2" fmla="val 48636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6CCEE7-F076-4173-8A57-A57CA323E1CA}"/>
              </a:ext>
            </a:extLst>
          </p:cNvPr>
          <p:cNvSpPr txBox="1"/>
          <p:nvPr/>
        </p:nvSpPr>
        <p:spPr>
          <a:xfrm>
            <a:off x="2803274" y="2663032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02" dirty="0">
                <a:ln w="3175">
                  <a:noFill/>
                </a:ln>
                <a:latin typeface="Segoe UI Semibold" charset="0"/>
                <a:cs typeface="Segoe UI Semibold" charset="0"/>
              </a:rPr>
              <a:t>Domain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spc="-102" dirty="0">
                <a:ln w="3175">
                  <a:noFill/>
                </a:ln>
                <a:latin typeface="Segoe UI Semibold" charset="0"/>
                <a:cs typeface="Segoe UI Semibold" charset="0"/>
              </a:rPr>
              <a:t>logic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C252E3-3C56-474B-A673-4EB3362177DA}"/>
              </a:ext>
            </a:extLst>
          </p:cNvPr>
          <p:cNvCxnSpPr>
            <a:cxnSpLocks/>
          </p:cNvCxnSpPr>
          <p:nvPr/>
        </p:nvCxnSpPr>
        <p:spPr>
          <a:xfrm>
            <a:off x="2462152" y="3613667"/>
            <a:ext cx="294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1DA7111-C750-4B71-906C-AE2326FCD728}"/>
              </a:ext>
            </a:extLst>
          </p:cNvPr>
          <p:cNvCxnSpPr>
            <a:cxnSpLocks/>
          </p:cNvCxnSpPr>
          <p:nvPr/>
        </p:nvCxnSpPr>
        <p:spPr>
          <a:xfrm>
            <a:off x="2380257" y="4181703"/>
            <a:ext cx="4283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F284A-A59E-4A10-B024-9103A4AB4AF8}"/>
              </a:ext>
            </a:extLst>
          </p:cNvPr>
          <p:cNvCxnSpPr>
            <a:cxnSpLocks/>
          </p:cNvCxnSpPr>
          <p:nvPr/>
        </p:nvCxnSpPr>
        <p:spPr>
          <a:xfrm flipH="1">
            <a:off x="2394679" y="3433557"/>
            <a:ext cx="1983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B45F8F-4832-494B-A3E1-ED25BCF6E8FC}"/>
              </a:ext>
            </a:extLst>
          </p:cNvPr>
          <p:cNvCxnSpPr>
            <a:cxnSpLocks/>
          </p:cNvCxnSpPr>
          <p:nvPr/>
        </p:nvCxnSpPr>
        <p:spPr>
          <a:xfrm>
            <a:off x="2394678" y="3890758"/>
            <a:ext cx="301360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F6455A-8DA7-41CD-964A-66BD15F5FFB1}"/>
              </a:ext>
            </a:extLst>
          </p:cNvPr>
          <p:cNvCxnSpPr>
            <a:cxnSpLocks/>
          </p:cNvCxnSpPr>
          <p:nvPr/>
        </p:nvCxnSpPr>
        <p:spPr>
          <a:xfrm>
            <a:off x="2394678" y="4472649"/>
            <a:ext cx="425440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4AAA8B-1616-4E45-BF49-D22D8E434106}"/>
              </a:ext>
            </a:extLst>
          </p:cNvPr>
          <p:cNvCxnSpPr>
            <a:cxnSpLocks/>
          </p:cNvCxnSpPr>
          <p:nvPr/>
        </p:nvCxnSpPr>
        <p:spPr>
          <a:xfrm>
            <a:off x="892495" y="4638902"/>
            <a:ext cx="1502183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7">
            <a:extLst>
              <a:ext uri="{FF2B5EF4-FFF2-40B4-BE49-F238E27FC236}">
                <a16:creationId xmlns:a16="http://schemas.microsoft.com/office/drawing/2014/main" id="{C85E0BE5-15DE-43D2-82F0-08F225640FB9}"/>
              </a:ext>
            </a:extLst>
          </p:cNvPr>
          <p:cNvSpPr txBox="1">
            <a:spLocks/>
          </p:cNvSpPr>
          <p:nvPr/>
        </p:nvSpPr>
        <p:spPr>
          <a:xfrm>
            <a:off x="8084470" y="1611137"/>
            <a:ext cx="3851497" cy="1464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Pros:</a:t>
            </a:r>
          </a:p>
          <a:p>
            <a:pPr lvl="2"/>
            <a:r>
              <a:rPr lang="en-US" dirty="0"/>
              <a:t>Simple to implement</a:t>
            </a:r>
          </a:p>
        </p:txBody>
      </p:sp>
      <p:sp>
        <p:nvSpPr>
          <p:cNvPr id="63" name="Content Placeholder 7">
            <a:extLst>
              <a:ext uri="{FF2B5EF4-FFF2-40B4-BE49-F238E27FC236}">
                <a16:creationId xmlns:a16="http://schemas.microsoft.com/office/drawing/2014/main" id="{12176963-0DA9-4B90-9E26-BB6DF4153783}"/>
              </a:ext>
            </a:extLst>
          </p:cNvPr>
          <p:cNvSpPr txBox="1">
            <a:spLocks/>
          </p:cNvSpPr>
          <p:nvPr/>
        </p:nvSpPr>
        <p:spPr>
          <a:xfrm>
            <a:off x="8084469" y="2764820"/>
            <a:ext cx="3851497" cy="32973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Cons:</a:t>
            </a:r>
          </a:p>
          <a:p>
            <a:pPr lvl="2"/>
            <a:r>
              <a:rPr lang="en-US" dirty="0"/>
              <a:t>SLA:</a:t>
            </a:r>
          </a:p>
          <a:p>
            <a:pPr lvl="3"/>
            <a:r>
              <a:rPr lang="en-US" dirty="0"/>
              <a:t>Latencies</a:t>
            </a:r>
          </a:p>
          <a:p>
            <a:pPr lvl="3"/>
            <a:r>
              <a:rPr lang="en-US" dirty="0"/>
              <a:t>QoS</a:t>
            </a:r>
          </a:p>
          <a:p>
            <a:pPr lvl="2"/>
            <a:r>
              <a:rPr lang="en-US" dirty="0"/>
              <a:t>Consistency across systems</a:t>
            </a:r>
          </a:p>
          <a:p>
            <a:pPr lvl="3"/>
            <a:r>
              <a:rPr lang="en-US" dirty="0"/>
              <a:t>Complex business logic</a:t>
            </a:r>
          </a:p>
          <a:p>
            <a:pPr lvl="3"/>
            <a:r>
              <a:rPr lang="en-US" dirty="0"/>
              <a:t>State dependent</a:t>
            </a:r>
          </a:p>
          <a:p>
            <a:pPr lvl="2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40404-AEB3-44AD-8F31-6CC3EB5AA404}"/>
              </a:ext>
            </a:extLst>
          </p:cNvPr>
          <p:cNvCxnSpPr>
            <a:cxnSpLocks/>
          </p:cNvCxnSpPr>
          <p:nvPr/>
        </p:nvCxnSpPr>
        <p:spPr>
          <a:xfrm>
            <a:off x="2462152" y="2513873"/>
            <a:ext cx="1915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75C715-BFC0-47CD-B988-E6FFD4E74CEC}"/>
              </a:ext>
            </a:extLst>
          </p:cNvPr>
          <p:cNvCxnSpPr>
            <a:cxnSpLocks/>
          </p:cNvCxnSpPr>
          <p:nvPr/>
        </p:nvCxnSpPr>
        <p:spPr>
          <a:xfrm flipH="1">
            <a:off x="2385950" y="2580457"/>
            <a:ext cx="1983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08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repeatCount="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8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SLA(QoS)</a:t>
            </a:r>
          </a:p>
          <a:p>
            <a:pPr lvl="2"/>
            <a:r>
              <a:rPr lang="en-US" dirty="0"/>
              <a:t>99.90% = 99.95% x 99.95%  = depends on other systems’ QoS</a:t>
            </a:r>
          </a:p>
          <a:p>
            <a:r>
              <a:rPr lang="en-US" dirty="0"/>
              <a:t>SLA(Latencies)</a:t>
            </a:r>
          </a:p>
          <a:p>
            <a:pPr lvl="2"/>
            <a:r>
              <a:rPr lang="en-US" dirty="0"/>
              <a:t>&lt;100ms 99</a:t>
            </a:r>
            <a:r>
              <a:rPr lang="en-US" baseline="30000" dirty="0"/>
              <a:t>th</a:t>
            </a:r>
            <a:r>
              <a:rPr lang="en-US" dirty="0"/>
              <a:t> percentile for relation checks</a:t>
            </a:r>
          </a:p>
          <a:p>
            <a:pPr lvl="2"/>
            <a:r>
              <a:rPr lang="en-US" dirty="0"/>
              <a:t>&lt;1s for 99</a:t>
            </a:r>
            <a:r>
              <a:rPr lang="en-US" baseline="30000" dirty="0"/>
              <a:t>th</a:t>
            </a:r>
            <a:r>
              <a:rPr lang="en-US" dirty="0"/>
              <a:t> contact list size</a:t>
            </a:r>
          </a:p>
          <a:p>
            <a:r>
              <a:rPr lang="en-US" dirty="0"/>
              <a:t>System consistency as whole </a:t>
            </a:r>
          </a:p>
          <a:p>
            <a:r>
              <a:rPr lang="en-US" dirty="0"/>
              <a:t>Extra: audit log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4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2B64E-9702-4AE1-AE9D-B97D3B4604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866900"/>
            <a:ext cx="11277599" cy="4229100"/>
          </a:xfrm>
        </p:spPr>
        <p:txBody>
          <a:bodyPr/>
          <a:lstStyle/>
          <a:p>
            <a:r>
              <a:rPr lang="en-US" dirty="0"/>
              <a:t>Domain logic</a:t>
            </a:r>
          </a:p>
          <a:p>
            <a:pPr lvl="2"/>
            <a:r>
              <a:rPr lang="en-US" dirty="0"/>
              <a:t>Scoped to 1 domain root aggregate only!</a:t>
            </a:r>
          </a:p>
          <a:p>
            <a:pPr lvl="2"/>
            <a:r>
              <a:rPr lang="en-US" dirty="0"/>
              <a:t>Frontend/API part</a:t>
            </a:r>
          </a:p>
          <a:p>
            <a:r>
              <a:rPr lang="en-US" dirty="0"/>
              <a:t>Integration logic</a:t>
            </a:r>
          </a:p>
          <a:p>
            <a:pPr lvl="2"/>
            <a:r>
              <a:rPr lang="en-US" dirty="0"/>
              <a:t>Communication with other external systems or with other domain root aggregates</a:t>
            </a:r>
          </a:p>
          <a:p>
            <a:pPr lvl="2"/>
            <a:r>
              <a:rPr lang="en-US" dirty="0"/>
              <a:t>Background part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proposal addressing SLA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ED1F3B-1BA7-4DE1-9E61-854D9C8B43C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09650"/>
            <a:ext cx="11277600" cy="685800"/>
          </a:xfrm>
        </p:spPr>
        <p:txBody>
          <a:bodyPr/>
          <a:lstStyle/>
          <a:p>
            <a:r>
              <a:rPr lang="en-US" dirty="0"/>
              <a:t>Splitting responsibilities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5365D-FB7D-4313-BE7D-CE415729FF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EEBE9-B59A-4F0F-9B15-8B28290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proposal addressing SLA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B3FB2-0E47-4D25-8ED8-C630857DF8F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0522E1-2E74-408D-AE98-04AA308EC56E}"/>
              </a:ext>
            </a:extLst>
          </p:cNvPr>
          <p:cNvGrpSpPr/>
          <p:nvPr/>
        </p:nvGrpSpPr>
        <p:grpSpPr>
          <a:xfrm>
            <a:off x="457200" y="1595643"/>
            <a:ext cx="712118" cy="3413302"/>
            <a:chOff x="1064034" y="2069068"/>
            <a:chExt cx="712118" cy="366671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47E749-BA83-48F1-B6B4-35A12D564750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B99234-096B-4D76-B841-58A2452FDE87}"/>
                </a:ext>
              </a:extLst>
            </p:cNvPr>
            <p:cNvSpPr txBox="1"/>
            <p:nvPr/>
          </p:nvSpPr>
          <p:spPr>
            <a:xfrm>
              <a:off x="1064034" y="2069068"/>
              <a:ext cx="712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F5E72C-F698-425A-AB9C-F3FC7BF9752F}"/>
              </a:ext>
            </a:extLst>
          </p:cNvPr>
          <p:cNvGrpSpPr/>
          <p:nvPr/>
        </p:nvGrpSpPr>
        <p:grpSpPr>
          <a:xfrm>
            <a:off x="2017273" y="1595643"/>
            <a:ext cx="846129" cy="3413294"/>
            <a:chOff x="1064034" y="2069068"/>
            <a:chExt cx="846129" cy="366671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E05C78-D91C-43D0-BDEE-F75DE9E98444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A0A251-B806-4D18-8A13-74D40480F18E}"/>
                </a:ext>
              </a:extLst>
            </p:cNvPr>
            <p:cNvSpPr txBox="1"/>
            <p:nvPr/>
          </p:nvSpPr>
          <p:spPr>
            <a:xfrm>
              <a:off x="1064034" y="2069068"/>
              <a:ext cx="846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Service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BD9F0C-8EEF-42FB-BFC4-7A7526F3EAE5}"/>
              </a:ext>
            </a:extLst>
          </p:cNvPr>
          <p:cNvGrpSpPr/>
          <p:nvPr/>
        </p:nvGrpSpPr>
        <p:grpSpPr>
          <a:xfrm>
            <a:off x="4167175" y="1595644"/>
            <a:ext cx="463075" cy="3348852"/>
            <a:chOff x="4167175" y="1595644"/>
            <a:chExt cx="463075" cy="18933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003590-B350-4BEE-9161-0D9C4130630E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4377767" y="1786351"/>
              <a:ext cx="20946" cy="170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4753C1-5A65-42AE-8B76-0AF8739201D6}"/>
                </a:ext>
              </a:extLst>
            </p:cNvPr>
            <p:cNvSpPr txBox="1"/>
            <p:nvPr/>
          </p:nvSpPr>
          <p:spPr>
            <a:xfrm>
              <a:off x="4167175" y="1595644"/>
              <a:ext cx="463075" cy="190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DB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E0A1B0B-F7F2-4F4D-A393-3665290C5E96}"/>
              </a:ext>
            </a:extLst>
          </p:cNvPr>
          <p:cNvGrpSpPr/>
          <p:nvPr/>
        </p:nvGrpSpPr>
        <p:grpSpPr>
          <a:xfrm>
            <a:off x="4865181" y="1595642"/>
            <a:ext cx="1119922" cy="3413299"/>
            <a:chOff x="883917" y="2069068"/>
            <a:chExt cx="1119922" cy="376208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151A619-295E-4A06-9CE4-917084229123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1434842" y="2438400"/>
              <a:ext cx="9036" cy="3392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6028C0-8861-47B6-B40E-6854BF74C1E6}"/>
                </a:ext>
              </a:extLst>
            </p:cNvPr>
            <p:cNvSpPr txBox="1"/>
            <p:nvPr/>
          </p:nvSpPr>
          <p:spPr>
            <a:xfrm>
              <a:off x="883917" y="2069068"/>
              <a:ext cx="1119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System</a:t>
              </a:r>
              <a:r>
                <a:rPr lang="en-US" b="1" dirty="0"/>
                <a:t> </a:t>
              </a:r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#1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6606AA-FD3D-4FB7-BEDE-C578ADDA798F}"/>
              </a:ext>
            </a:extLst>
          </p:cNvPr>
          <p:cNvGrpSpPr/>
          <p:nvPr/>
        </p:nvGrpSpPr>
        <p:grpSpPr>
          <a:xfrm>
            <a:off x="6128226" y="1621117"/>
            <a:ext cx="1155188" cy="3387820"/>
            <a:chOff x="883917" y="2069068"/>
            <a:chExt cx="1155188" cy="366671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EEC67B-080A-4702-8E4E-FA79CD62008A}"/>
                </a:ext>
              </a:extLst>
            </p:cNvPr>
            <p:cNvCxnSpPr/>
            <p:nvPr/>
          </p:nvCxnSpPr>
          <p:spPr>
            <a:xfrm>
              <a:off x="1427018" y="2438400"/>
              <a:ext cx="0" cy="329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9CD2DC-D28B-413A-B95B-43B0876FB407}"/>
                </a:ext>
              </a:extLst>
            </p:cNvPr>
            <p:cNvSpPr txBox="1"/>
            <p:nvPr/>
          </p:nvSpPr>
          <p:spPr>
            <a:xfrm>
              <a:off x="883917" y="2069068"/>
              <a:ext cx="115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System</a:t>
              </a:r>
              <a:r>
                <a:rPr lang="en-US" b="1" dirty="0"/>
                <a:t> </a:t>
              </a:r>
              <a:r>
                <a:rPr lang="en-US" b="1" spc="-102" dirty="0">
                  <a:ln w="3175">
                    <a:noFill/>
                  </a:ln>
                  <a:latin typeface="Segoe UI Semibold" charset="0"/>
                  <a:cs typeface="Segoe UI Semibold" charset="0"/>
                </a:rPr>
                <a:t>#2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C64EB80-8353-493C-94AF-FBBE3D6B8B44}"/>
              </a:ext>
            </a:extLst>
          </p:cNvPr>
          <p:cNvCxnSpPr>
            <a:cxnSpLocks/>
          </p:cNvCxnSpPr>
          <p:nvPr/>
        </p:nvCxnSpPr>
        <p:spPr>
          <a:xfrm>
            <a:off x="892495" y="2422175"/>
            <a:ext cx="1487762" cy="1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3F32A7-CFDD-4AB6-AED2-A77CBE12D9B6}"/>
              </a:ext>
            </a:extLst>
          </p:cNvPr>
          <p:cNvCxnSpPr>
            <a:cxnSpLocks/>
          </p:cNvCxnSpPr>
          <p:nvPr/>
        </p:nvCxnSpPr>
        <p:spPr>
          <a:xfrm>
            <a:off x="2462152" y="3170321"/>
            <a:ext cx="1915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B5DAFC8F-0F8F-4A29-B86E-1E66D06A8CBF}"/>
              </a:ext>
            </a:extLst>
          </p:cNvPr>
          <p:cNvSpPr/>
          <p:nvPr/>
        </p:nvSpPr>
        <p:spPr>
          <a:xfrm>
            <a:off x="1879421" y="2438287"/>
            <a:ext cx="1030514" cy="637289"/>
          </a:xfrm>
          <a:prstGeom prst="arc">
            <a:avLst>
              <a:gd name="adj1" fmla="val 16200000"/>
              <a:gd name="adj2" fmla="val 48636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6CCEE7-F076-4173-8A57-A57CA323E1CA}"/>
              </a:ext>
            </a:extLst>
          </p:cNvPr>
          <p:cNvSpPr txBox="1"/>
          <p:nvPr/>
        </p:nvSpPr>
        <p:spPr>
          <a:xfrm>
            <a:off x="7521123" y="2797194"/>
            <a:ext cx="223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02" dirty="0">
                <a:ln w="3175">
                  <a:noFill/>
                </a:ln>
                <a:latin typeface="Segoe UI Semibold" charset="0"/>
                <a:cs typeface="Segoe UI Semibold" charset="0"/>
              </a:rPr>
              <a:t>Domain handling part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F284A-A59E-4A10-B024-9103A4AB4AF8}"/>
              </a:ext>
            </a:extLst>
          </p:cNvPr>
          <p:cNvCxnSpPr>
            <a:cxnSpLocks/>
          </p:cNvCxnSpPr>
          <p:nvPr/>
        </p:nvCxnSpPr>
        <p:spPr>
          <a:xfrm flipH="1">
            <a:off x="2394679" y="3433557"/>
            <a:ext cx="1983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27F2EF-881C-44C9-8532-BEEFE66A5A35}"/>
              </a:ext>
            </a:extLst>
          </p:cNvPr>
          <p:cNvGrpSpPr/>
          <p:nvPr/>
        </p:nvGrpSpPr>
        <p:grpSpPr>
          <a:xfrm>
            <a:off x="2380257" y="3613667"/>
            <a:ext cx="4283246" cy="858982"/>
            <a:chOff x="2380257" y="3613667"/>
            <a:chExt cx="4283246" cy="85898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FC252E3-3C56-474B-A673-4EB3362177DA}"/>
                </a:ext>
              </a:extLst>
            </p:cNvPr>
            <p:cNvCxnSpPr>
              <a:cxnSpLocks/>
            </p:cNvCxnSpPr>
            <p:nvPr/>
          </p:nvCxnSpPr>
          <p:spPr>
            <a:xfrm>
              <a:off x="2462152" y="3613667"/>
              <a:ext cx="29461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1DA7111-C750-4B71-906C-AE2326FCD728}"/>
                </a:ext>
              </a:extLst>
            </p:cNvPr>
            <p:cNvCxnSpPr>
              <a:cxnSpLocks/>
            </p:cNvCxnSpPr>
            <p:nvPr/>
          </p:nvCxnSpPr>
          <p:spPr>
            <a:xfrm>
              <a:off x="2380257" y="4181703"/>
              <a:ext cx="4283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9B45F8F-4832-494B-A3E1-ED25BCF6E8FC}"/>
                </a:ext>
              </a:extLst>
            </p:cNvPr>
            <p:cNvCxnSpPr>
              <a:cxnSpLocks/>
            </p:cNvCxnSpPr>
            <p:nvPr/>
          </p:nvCxnSpPr>
          <p:spPr>
            <a:xfrm>
              <a:off x="2394678" y="3890758"/>
              <a:ext cx="3013604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7F6455A-8DA7-41CD-964A-66BD15F5FFB1}"/>
                </a:ext>
              </a:extLst>
            </p:cNvPr>
            <p:cNvCxnSpPr>
              <a:cxnSpLocks/>
            </p:cNvCxnSpPr>
            <p:nvPr/>
          </p:nvCxnSpPr>
          <p:spPr>
            <a:xfrm>
              <a:off x="2394678" y="4472649"/>
              <a:ext cx="4254404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4AAA8B-1616-4E45-BF49-D22D8E434106}"/>
              </a:ext>
            </a:extLst>
          </p:cNvPr>
          <p:cNvCxnSpPr>
            <a:cxnSpLocks/>
          </p:cNvCxnSpPr>
          <p:nvPr/>
        </p:nvCxnSpPr>
        <p:spPr>
          <a:xfrm>
            <a:off x="892495" y="4638902"/>
            <a:ext cx="1502183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34552F00-7627-4F10-B7A6-CA2A9EDE0793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09650"/>
            <a:ext cx="11277600" cy="685800"/>
          </a:xfrm>
        </p:spPr>
        <p:txBody>
          <a:bodyPr/>
          <a:lstStyle/>
          <a:p>
            <a:r>
              <a:rPr lang="en-US" dirty="0"/>
              <a:t>Splitting responsibilities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84554F-F32E-40F7-B03F-562EF6FCC69D}"/>
              </a:ext>
            </a:extLst>
          </p:cNvPr>
          <p:cNvCxnSpPr>
            <a:cxnSpLocks/>
          </p:cNvCxnSpPr>
          <p:nvPr/>
        </p:nvCxnSpPr>
        <p:spPr>
          <a:xfrm flipV="1">
            <a:off x="633984" y="3745007"/>
            <a:ext cx="6425184" cy="2024"/>
          </a:xfrm>
          <a:prstGeom prst="straightConnector1">
            <a:avLst/>
          </a:prstGeom>
          <a:ln w="41275">
            <a:solidFill>
              <a:srgbClr val="C00000"/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A7A2F7B7-8751-429E-9BD9-CA077FDB2767}"/>
              </a:ext>
            </a:extLst>
          </p:cNvPr>
          <p:cNvSpPr/>
          <p:nvPr/>
        </p:nvSpPr>
        <p:spPr>
          <a:xfrm flipH="1">
            <a:off x="7160937" y="2410611"/>
            <a:ext cx="244953" cy="11914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FC1BA196-B079-42AC-A204-FD4DB10F4411}"/>
              </a:ext>
            </a:extLst>
          </p:cNvPr>
          <p:cNvSpPr/>
          <p:nvPr/>
        </p:nvSpPr>
        <p:spPr>
          <a:xfrm flipH="1">
            <a:off x="7155654" y="3817453"/>
            <a:ext cx="365469" cy="11914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19E074-D997-473C-8621-FF2509DDAD85}"/>
              </a:ext>
            </a:extLst>
          </p:cNvPr>
          <p:cNvSpPr txBox="1"/>
          <p:nvPr/>
        </p:nvSpPr>
        <p:spPr>
          <a:xfrm>
            <a:off x="7666475" y="4247177"/>
            <a:ext cx="16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02" dirty="0">
                <a:ln w="3175">
                  <a:noFill/>
                </a:ln>
                <a:latin typeface="Segoe UI Semibold" charset="0"/>
                <a:cs typeface="Segoe UI Semibold" charset="0"/>
              </a:rPr>
              <a:t>Integration part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C5199932-1575-45AE-9A9D-3CB03996D289}"/>
              </a:ext>
            </a:extLst>
          </p:cNvPr>
          <p:cNvSpPr txBox="1">
            <a:spLocks/>
          </p:cNvSpPr>
          <p:nvPr/>
        </p:nvSpPr>
        <p:spPr>
          <a:xfrm>
            <a:off x="457199" y="5428608"/>
            <a:ext cx="11277599" cy="1413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tx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</a:t>
            </a:r>
          </a:p>
          <a:p>
            <a:pPr lvl="2"/>
            <a:r>
              <a:rPr lang="en-US" dirty="0"/>
              <a:t>Coordination between domain and integration parts</a:t>
            </a:r>
          </a:p>
          <a:p>
            <a:pPr lvl="2"/>
            <a:r>
              <a:rPr lang="en-US" dirty="0"/>
              <a:t>Cross system 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39402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003 -0.1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7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017 0.062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0D7CADCFE5E348ACFAE3832C303840" ma:contentTypeVersion="2" ma:contentTypeDescription="Create a new document." ma:contentTypeScope="" ma:versionID="633b0979296f1ed1c69f243239c6b35f">
  <xsd:schema xmlns:xsd="http://www.w3.org/2001/XMLSchema" xmlns:xs="http://www.w3.org/2001/XMLSchema" xmlns:p="http://schemas.microsoft.com/office/2006/metadata/properties" xmlns:ns2="00e0c6ab-2e1e-446e-8cd4-dc4d1cc239d2" targetNamespace="http://schemas.microsoft.com/office/2006/metadata/properties" ma:root="true" ma:fieldsID="2fb82ef2dbc616c6e96786f58783f5ba" ns2:_="">
    <xsd:import namespace="00e0c6ab-2e1e-446e-8cd4-dc4d1cc239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0c6ab-2e1e-446e-8cd4-dc4d1cc23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5C8949-12A8-4D3A-8B80-D82110DA80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70D356-E601-4D10-90F6-536FDCA3FCED}">
  <ds:schemaRefs>
    <ds:schemaRef ds:uri="00e0c6ab-2e1e-446e-8cd4-dc4d1cc239d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17DFBD-4751-428F-B38C-3EB5F02CAA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e0c6ab-2e1e-446e-8cd4-dc4d1cc23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851</Words>
  <Application>Microsoft Office PowerPoint</Application>
  <PresentationFormat>Widescreen</PresentationFormat>
  <Paragraphs>330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Consolas</vt:lpstr>
      <vt:lpstr>Segoe Pro</vt:lpstr>
      <vt:lpstr>Segoe Pro Semibold</vt:lpstr>
      <vt:lpstr>Segoe Semibold</vt:lpstr>
      <vt:lpstr>Segoe UI</vt:lpstr>
      <vt:lpstr>Segoe UI Light</vt:lpstr>
      <vt:lpstr>Segoe UI Semibold</vt:lpstr>
      <vt:lpstr>Azure Dev Dark - 2018H2</vt:lpstr>
      <vt:lpstr>Azure Dev Light - 2018H2</vt:lpstr>
      <vt:lpstr>Azure Dev Titles and Headers - 2018H2</vt:lpstr>
      <vt:lpstr>Event driven system using Azure CosmosDB</vt:lpstr>
      <vt:lpstr>Use-case study</vt:lpstr>
      <vt:lpstr>František Kaduk Microsoft, Prague, Czech republic </vt:lpstr>
      <vt:lpstr>Welcome to ... </vt:lpstr>
      <vt:lpstr>Few facts</vt:lpstr>
      <vt:lpstr>Request driven architecture</vt:lpstr>
      <vt:lpstr>Business requirements</vt:lpstr>
      <vt:lpstr>A proposal addressing SLA</vt:lpstr>
      <vt:lpstr>A proposal addressing SLA</vt:lpstr>
      <vt:lpstr>A proposal addressing audit log</vt:lpstr>
      <vt:lpstr>A proposal addressing audit log</vt:lpstr>
      <vt:lpstr>High-level overview</vt:lpstr>
      <vt:lpstr>Azure CosmosDB</vt:lpstr>
      <vt:lpstr>Azure CosmosDB</vt:lpstr>
      <vt:lpstr>Write operations on CosmosDB</vt:lpstr>
      <vt:lpstr>CosmosDB transactions</vt:lpstr>
      <vt:lpstr>Demo</vt:lpstr>
      <vt:lpstr>Azure CosmosDB</vt:lpstr>
      <vt:lpstr>Azure CosmosDB transactions</vt:lpstr>
      <vt:lpstr>PowerPoint Presentation</vt:lpstr>
      <vt:lpstr>PowerPoint Presentation</vt:lpstr>
      <vt:lpstr>PowerPoint Presentation</vt:lpstr>
      <vt:lpstr>PowerPoint Presentation</vt:lpstr>
      <vt:lpstr>CosmosDB change feed</vt:lpstr>
      <vt:lpstr>CosmosDB change feed</vt:lpstr>
      <vt:lpstr>Demo</vt:lpstr>
      <vt:lpstr>PowerPoint Presentation</vt:lpstr>
      <vt:lpstr>PowerPoint Presentation</vt:lpstr>
      <vt:lpstr>PowerPoint Presentation</vt:lpstr>
      <vt:lpstr>CosmosDB change feed</vt:lpstr>
      <vt:lpstr>Demo</vt:lpstr>
      <vt:lpstr>PowerPoint Presentation</vt:lpstr>
      <vt:lpstr>Background processing</vt:lpstr>
      <vt:lpstr>Background processing</vt:lpstr>
      <vt:lpstr>Background processing overview</vt:lpstr>
      <vt:lpstr>Demo</vt:lpstr>
      <vt:lpstr>PowerPoint Presentation</vt:lpstr>
      <vt:lpstr>PowerPoint Presentation</vt:lpstr>
      <vt:lpstr>PowerPoint Presentation</vt:lpstr>
      <vt:lpstr>Background processing overview</vt:lpstr>
      <vt:lpstr>Out of order processing</vt:lpstr>
      <vt:lpstr>Cross partition/system transactions</vt:lpstr>
      <vt:lpstr>Functional testing</vt:lpstr>
      <vt:lpstr>Livesite: Instrumentation</vt:lpstr>
      <vt:lpstr>Livesite: Metering</vt:lpstr>
      <vt:lpstr>Livesite: Metering</vt:lpstr>
      <vt:lpstr>Team</vt:lpstr>
      <vt:lpstr>Summary</vt:lpstr>
      <vt:lpstr>Summary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>Version 1.0a</dc:description>
  <cp:lastModifiedBy/>
  <cp:revision>1</cp:revision>
  <dcterms:created xsi:type="dcterms:W3CDTF">2019-05-30T20:15:59Z</dcterms:created>
  <dcterms:modified xsi:type="dcterms:W3CDTF">2019-06-09T08:29:59Z</dcterms:modified>
  <cp:category>Azure Developer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0x010100570D7CADCFE5E348ACFAE3832C303840</vt:lpwstr>
  </property>
  <property fmtid="{D5CDD505-2E9C-101B-9397-08002B2CF9AE}" pid="3" name="_dlc_DocIdItemGuid">
    <vt:lpwstr>5c666594-0833-4b9d-a1f0-8c3737583105</vt:lpwstr>
  </property>
  <property fmtid="{D5CDD505-2E9C-101B-9397-08002B2CF9AE}" pid="4" name="MSIP_Label_87867195-f2b8-4ac2-b0b6-6bb73cb33afc_Enabled">
    <vt:lpwstr>True</vt:lpwstr>
  </property>
  <property fmtid="{D5CDD505-2E9C-101B-9397-08002B2CF9AE}" pid="5" name="MSIP_Label_87867195-f2b8-4ac2-b0b6-6bb73cb33afc_SiteId">
    <vt:lpwstr>72f988bf-86f1-41af-91ab-2d7cd011db47</vt:lpwstr>
  </property>
  <property fmtid="{D5CDD505-2E9C-101B-9397-08002B2CF9AE}" pid="6" name="MSIP_Label_87867195-f2b8-4ac2-b0b6-6bb73cb33afc_Owner">
    <vt:lpwstr>cliffsim@microsoft.com</vt:lpwstr>
  </property>
  <property fmtid="{D5CDD505-2E9C-101B-9397-08002B2CF9AE}" pid="7" name="MSIP_Label_87867195-f2b8-4ac2-b0b6-6bb73cb33afc_SetDate">
    <vt:lpwstr>2018-03-09T21:22:51.4106408Z</vt:lpwstr>
  </property>
  <property fmtid="{D5CDD505-2E9C-101B-9397-08002B2CF9AE}" pid="8" name="MSIP_Label_87867195-f2b8-4ac2-b0b6-6bb73cb33afc_Name">
    <vt:lpwstr>Public</vt:lpwstr>
  </property>
  <property fmtid="{D5CDD505-2E9C-101B-9397-08002B2CF9AE}" pid="9" name="MSIP_Label_87867195-f2b8-4ac2-b0b6-6bb73cb33afc_Application">
    <vt:lpwstr>Microsoft Azure Information Protection</vt:lpwstr>
  </property>
  <property fmtid="{D5CDD505-2E9C-101B-9397-08002B2CF9AE}" pid="10" name="MSIP_Label_87867195-f2b8-4ac2-b0b6-6bb73cb33afc_Extended_MSFT_Method">
    <vt:lpwstr>Manual</vt:lpwstr>
  </property>
  <property fmtid="{D5CDD505-2E9C-101B-9397-08002B2CF9AE}" pid="11" name="Sensitivity">
    <vt:lpwstr>Public</vt:lpwstr>
  </property>
</Properties>
</file>